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d969899302b4eef" /><Relationship Type="http://schemas.openxmlformats.org/officeDocument/2006/relationships/extended-properties" Target="/docProps/app.xml" Id="R0732cd1683954077" /><Relationship Type="http://schemas.openxmlformats.org/officeDocument/2006/relationships/officeDocument" Target="/ppt/presentation.xml" Id="Ra95296f441bc40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3a4b64c4ef456d"/>
  </p:sldMasterIdLst>
  <p:notesMasterIdLst>
    <p:notesMasterId xmlns:r="http://schemas.openxmlformats.org/officeDocument/2006/relationships" r:id="R80bd1bb5a21a45c5"/>
  </p:notesMasterIdLst>
  <p:sldIdLst>
    <p:sldId xmlns:r="http://schemas.openxmlformats.org/officeDocument/2006/relationships" id="256" r:id="Rd228bd793e494407"/>
    <p:sldId xmlns:r="http://schemas.openxmlformats.org/officeDocument/2006/relationships" id="257" r:id="R9543cafd52a140cd"/>
    <p:sldId xmlns:r="http://schemas.openxmlformats.org/officeDocument/2006/relationships" id="258" r:id="Rf9c399ef656648d7"/>
    <p:sldId xmlns:r="http://schemas.openxmlformats.org/officeDocument/2006/relationships" id="259" r:id="R3e411937c14d4e0c"/>
    <p:sldId xmlns:r="http://schemas.openxmlformats.org/officeDocument/2006/relationships" id="260" r:id="Rb30bacb80e91405e"/>
    <p:sldId xmlns:r="http://schemas.openxmlformats.org/officeDocument/2006/relationships" id="261" r:id="Red09a0c29bad4a77"/>
    <p:sldId xmlns:r="http://schemas.openxmlformats.org/officeDocument/2006/relationships" id="262" r:id="Rb170c0de4f704af5"/>
    <p:sldId xmlns:r="http://schemas.openxmlformats.org/officeDocument/2006/relationships" id="263" r:id="R335cd77bc8bc4f30"/>
    <p:sldId xmlns:r="http://schemas.openxmlformats.org/officeDocument/2006/relationships" id="264" r:id="Rc8d14c56ed0947aa"/>
    <p:sldId xmlns:r="http://schemas.openxmlformats.org/officeDocument/2006/relationships" id="265" r:id="Rd230d92976334e6d"/>
    <p:sldId xmlns:r="http://schemas.openxmlformats.org/officeDocument/2006/relationships" id="266" r:id="R3ffbe54042cf4b95"/>
    <p:sldId xmlns:r="http://schemas.openxmlformats.org/officeDocument/2006/relationships" id="267" r:id="Rb4d8312c47324900"/>
    <p:sldId xmlns:r="http://schemas.openxmlformats.org/officeDocument/2006/relationships" id="268" r:id="R73784b06c4f44d24"/>
    <p:sldId xmlns:r="http://schemas.openxmlformats.org/officeDocument/2006/relationships" id="269" r:id="R1194e249a728421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146dc4089fe4bd0" /><Relationship Type="http://schemas.openxmlformats.org/officeDocument/2006/relationships/slideMaster" Target="/ppt/slideMasters/slideMaster1.xml" Id="Re43a4b64c4ef456d" /><Relationship Type="http://schemas.openxmlformats.org/officeDocument/2006/relationships/notesMaster" Target="/ppt/notesMasters/notesMaster1.xml" Id="R80bd1bb5a21a45c5" /><Relationship Type="http://schemas.openxmlformats.org/officeDocument/2006/relationships/presProps" Target="/ppt/presProps.xml" Id="R984a4db182ae454c" /><Relationship Type="http://schemas.openxmlformats.org/officeDocument/2006/relationships/tableStyles" Target="/ppt/tableStyles.xml" Id="R7dc00deb14c849b7" /><Relationship Type="http://schemas.openxmlformats.org/officeDocument/2006/relationships/slide" Target="/ppt/slides/slide1.xml" Id="Rd228bd793e494407" /><Relationship Type="http://schemas.openxmlformats.org/officeDocument/2006/relationships/slide" Target="/ppt/slides/slide2.xml" Id="R9543cafd52a140cd" /><Relationship Type="http://schemas.openxmlformats.org/officeDocument/2006/relationships/slide" Target="/ppt/slides/slide3.xml" Id="Rf9c399ef656648d7" /><Relationship Type="http://schemas.openxmlformats.org/officeDocument/2006/relationships/slide" Target="/ppt/slides/slide4.xml" Id="R3e411937c14d4e0c" /><Relationship Type="http://schemas.openxmlformats.org/officeDocument/2006/relationships/slide" Target="/ppt/slides/slide5.xml" Id="Rb30bacb80e91405e" /><Relationship Type="http://schemas.openxmlformats.org/officeDocument/2006/relationships/slide" Target="/ppt/slides/slide6.xml" Id="Red09a0c29bad4a77" /><Relationship Type="http://schemas.openxmlformats.org/officeDocument/2006/relationships/slide" Target="/ppt/slides/slide7.xml" Id="Rb170c0de4f704af5" /><Relationship Type="http://schemas.openxmlformats.org/officeDocument/2006/relationships/slide" Target="/ppt/slides/slide8.xml" Id="R335cd77bc8bc4f30" /><Relationship Type="http://schemas.openxmlformats.org/officeDocument/2006/relationships/slide" Target="/ppt/slides/slide9.xml" Id="Rc8d14c56ed0947aa" /><Relationship Type="http://schemas.openxmlformats.org/officeDocument/2006/relationships/slide" Target="/ppt/slides/slide10.xml" Id="Rd230d92976334e6d" /><Relationship Type="http://schemas.openxmlformats.org/officeDocument/2006/relationships/slide" Target="/ppt/slides/slide11.xml" Id="R3ffbe54042cf4b95" /><Relationship Type="http://schemas.openxmlformats.org/officeDocument/2006/relationships/slide" Target="/ppt/slides/slide12.xml" Id="Rb4d8312c47324900" /><Relationship Type="http://schemas.openxmlformats.org/officeDocument/2006/relationships/slide" Target="/ppt/slides/slide13.xml" Id="R73784b06c4f44d24" /><Relationship Type="http://schemas.openxmlformats.org/officeDocument/2006/relationships/slide" Target="/ppt/slides/slide14.xml" Id="R1194e249a728421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32b91801cc6459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5eb4c02064e4ff5" /><Relationship Type="http://schemas.openxmlformats.org/officeDocument/2006/relationships/notesMaster" Target="/ppt/notesMasters/notesMaster1.xml" Id="R3238ec90a890430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b1f8036a0be426f" /><Relationship Type="http://schemas.openxmlformats.org/officeDocument/2006/relationships/notesMaster" Target="/ppt/notesMasters/notesMaster1.xml" Id="R62be3cdd8ccc407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47e3048b2714bc6" /><Relationship Type="http://schemas.openxmlformats.org/officeDocument/2006/relationships/notesMaster" Target="/ppt/notesMasters/notesMaster1.xml" Id="R7bc1facbffc64c9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7deef74de5744e6e" /><Relationship Type="http://schemas.openxmlformats.org/officeDocument/2006/relationships/notesMaster" Target="/ppt/notesMasters/notesMaster1.xml" Id="R30e7b6aedcd945c9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54fec8284e214f6e" /><Relationship Type="http://schemas.openxmlformats.org/officeDocument/2006/relationships/notesMaster" Target="/ppt/notesMasters/notesMaster1.xml" Id="R3b377c91a3174145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8137b17cef34466" /><Relationship Type="http://schemas.openxmlformats.org/officeDocument/2006/relationships/notesMaster" Target="/ppt/notesMasters/notesMaster1.xml" Id="Rf13d991125bd416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463c19990d54d87" /><Relationship Type="http://schemas.openxmlformats.org/officeDocument/2006/relationships/notesMaster" Target="/ppt/notesMasters/notesMaster1.xml" Id="Rff2b28e63a9f4ae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b100c5c37744327" /><Relationship Type="http://schemas.openxmlformats.org/officeDocument/2006/relationships/notesMaster" Target="/ppt/notesMasters/notesMaster1.xml" Id="Rce599f35a45d411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6dee9cdf2494837" /><Relationship Type="http://schemas.openxmlformats.org/officeDocument/2006/relationships/notesMaster" Target="/ppt/notesMasters/notesMaster1.xml" Id="Rdd00388d57de41f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eb180251a33493d" /><Relationship Type="http://schemas.openxmlformats.org/officeDocument/2006/relationships/notesMaster" Target="/ppt/notesMasters/notesMaster1.xml" Id="R7dcdc487dbcd415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7b81f8625ac48be" /><Relationship Type="http://schemas.openxmlformats.org/officeDocument/2006/relationships/notesMaster" Target="/ppt/notesMasters/notesMaster1.xml" Id="R4afa3feb147f42b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a5f75fe6e8a4143" /><Relationship Type="http://schemas.openxmlformats.org/officeDocument/2006/relationships/notesMaster" Target="/ppt/notesMasters/notesMaster1.xml" Id="Rac710f671aee4db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1713b4730bc42e2" /><Relationship Type="http://schemas.openxmlformats.org/officeDocument/2006/relationships/notesMaster" Target="/ppt/notesMasters/notesMaster1.xml" Id="R97e3a34dbc7f4d8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3bec41afb3c436a" /><Relationship Type="http://schemas.openxmlformats.org/officeDocument/2006/relationships/notesMaster" Target="/ppt/notesMasters/notesMaster1.xml" Id="R628601c9945d495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Introduce Anthovian as an early-stage founder vision. The company is in research, with prototype work underway.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/Users/wut/Anthovian.png — official logo supplied by the founder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These are business-model hypotheses from prior strategy work, not contracted revenue streams. Insurance is deliberately shown as later stage.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ONLINE_DRUG_COMPANY_MASTER_NOTES.md — insurance strategy and marketplace economics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slide states design principles, not a legal conclusion that Anthovian's final operating model is licensed or approved. Thai legal and regulatory advice remains required.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https://www.pharmacycouncil.org/index.php?catid=0&amp;itemid=4158&amp;menuid=68&amp;option=content_detail</a:t>
            </a:r>
          </a:p>
          <a:p xmlns:a="http://schemas.openxmlformats.org/drawingml/2006/main">
            <a:r>
              <a:t>- ONLINE_DRUG_COMPANY_MASTER_NOTES.md — Thailand regulatory and compliance notes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No amount, valuation or investment terms are disclosed. This material is informational and is not a public securities offer.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Founder funding answers, 31 August 2026</a:t>
            </a:r>
          </a:p>
          <a:p xmlns:a="http://schemas.openxmlformats.org/drawingml/2006/main">
            <a:r>
              <a:t>- ONLINE_DRUG_COMPANY_MASTER_NOTES.md — recommended immediate actions and success measures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first-person voice. The precise residential address, date of birth, telephone number and graduation year are deliberately omitted.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/Users/wut/Downloads/Panyawut_Bencharongkul_CV-5.pdf</a:t>
            </a:r>
          </a:p>
          <a:p xmlns:a="http://schemas.openxmlformats.org/drawingml/2006/main">
            <a:r>
              <a:t>- https://www.linkedin.com/in/wut-bencharongkul-3a67372aa</a:t>
            </a:r>
          </a:p>
          <a:p xmlns:a="http://schemas.openxmlformats.org/drawingml/2006/main">
            <a:r>
              <a:t>- /Users/wut/Anthovian.png — monogram fallback approved by founder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Anthovian's dedicated funding email for investor and grant conversations.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Founder-approved Anthovian funding email</a:t>
            </a:r>
          </a:p>
          <a:p xmlns:a="http://schemas.openxmlformats.org/drawingml/2006/main">
            <a:r>
              <a:t>- /Users/wut/Anthovian.png — brand direction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Frame the problem as coordination failure. Avoid claiming that every patient or pharmacy experiences every issue.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ONLINE_DRUG_COMPANY_MASTER_NOTES.md — consolidated prior Anthovian research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These figures are demand, supply and digital-readiness signals—not a formal TAM calculation. The coordination-gap conclusion is Anthovian's inference.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https://www.who.int/thailand/news/feature-stories/detail/thailand-s-leadership-in-the-fight-against-obesity</a:t>
            </a:r>
          </a:p>
          <a:p xmlns:a="http://schemas.openxmlformats.org/drawingml/2006/main">
            <a:r>
              <a:t>- https://media.nhso.go.th/assets/portals/1/files/%E0%B8%A3%E0%B8%B2%E0%B8%A2%E0%B8%87%E0%B8%B2%E0%B8%99%E0%B8%9B%E0%B8%A3%E0%B8%B0%E0%B8%88%E0%B8%B3%E0%B8%9B%E0%B8%B5%E0%B8%87%E0%B8%9A2568.pdf</a:t>
            </a:r>
          </a:p>
          <a:p xmlns:a="http://schemas.openxmlformats.org/drawingml/2006/main">
            <a:r>
              <a:t>- https://drug.fda.moph.go.th/media.php?id=894773435484479488&amp;name=Licensee-20260331.pdf</a:t>
            </a:r>
          </a:p>
          <a:p xmlns:a="http://schemas.openxmlformats.org/drawingml/2006/main">
            <a:r>
              <a:t>- https://www.nso.go.th/public/e-book/Statistical-Yearbook/SYB-2025/60/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Describe the user journey at a high level. Do not explain algorithms, verification mechanics or partner operating procedures.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ONLINE_DRUG_COMPANY_MASTER_NOTES.md — company operating model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interface is conceptual and should be labelled as such in any public distribution.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Founder-approved conceptual mockup direction</a:t>
            </a:r>
          </a:p>
          <a:p xmlns:a="http://schemas.openxmlformats.org/drawingml/2006/main">
            <a:r>
              <a:t>- ONLINE_DRUG_COMPANY_MASTER_NOTES.md — MVP features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Focus the initial proposition on the three priority audiences selected by the founder. Insurance integration remains a later concept.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ONLINE_DRUG_COMPANY_MASTER_NOTES.md — stakeholder value propositions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AI claims bounded. The deck does not claim a trained model, validated clinical system or deployed AI capability.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ONLINE_DRUG_COMPANY_MASTER_NOTES.md — technology and AI safeguards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State the research status honestly. No sample size, response count or survey result was supplied, so none is inferred.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Founder statement, 31 August 2026</a:t>
            </a:r>
          </a:p>
          <a:p xmlns:a="http://schemas.openxmlformats.org/drawingml/2006/main">
            <a:r>
              <a:t>- ONLINE_DRUG_COMPANY_MASTER_NOTES.md — research instruments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founder approved a horizontal journey with no dates. Only distant stages should be marked exploratory.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Founder pipeline answers, 31 August 2026</a:t>
            </a:r>
          </a:p>
          <a:p xmlns:a="http://schemas.openxmlformats.org/drawingml/2006/main">
            <a:r>
              <a:t>- ONLINE_DRUG_COMPANY_MASTER_NOTES.md — product roadmap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0e0641fafa48d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dce17a3349f426f" /><Relationship Type="http://schemas.openxmlformats.org/officeDocument/2006/relationships/slideLayout" Target="/ppt/slideLayouts/slideLayout1.xml" Id="R9f5f17e6f9ec474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5f17e6f9ec474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074edb76c4d3c" /><Relationship Type="http://schemas.openxmlformats.org/officeDocument/2006/relationships/image" Target="/ppt/media/image.png" Id="Rf4e106ef02f7411c" /><Relationship Type="http://schemas.openxmlformats.org/officeDocument/2006/relationships/notesSlide" Target="/ppt/notesSlides/notesSlide1.xml" Id="Rf2d092387c87489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6a52c324a4745" /><Relationship Type="http://schemas.openxmlformats.org/officeDocument/2006/relationships/notesSlide" Target="/ppt/notesSlides/notesSlide10.xml" Id="R2fc52c24da2a41f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3d6f3ee714439" /><Relationship Type="http://schemas.openxmlformats.org/officeDocument/2006/relationships/notesSlide" Target="/ppt/notesSlides/notesSlide11.xml" Id="R3502029855264ba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d312c9f5a4fa3" /><Relationship Type="http://schemas.openxmlformats.org/officeDocument/2006/relationships/notesSlide" Target="/ppt/notesSlides/notesSlide12.xml" Id="R8c46b6e5cbc9421d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1b54ee7b84d02" /><Relationship Type="http://schemas.openxmlformats.org/officeDocument/2006/relationships/image" Target="/ppt/media/image2.png" Id="R80a2bd1e65664bd2" /><Relationship Type="http://schemas.openxmlformats.org/officeDocument/2006/relationships/notesSlide" Target="/ppt/notesSlides/notesSlide13.xml" Id="R7eb0371de09143f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7409e96f34dd9" /><Relationship Type="http://schemas.openxmlformats.org/officeDocument/2006/relationships/notesSlide" Target="/ppt/notesSlides/notesSlide14.xml" Id="Rda26ab1729d340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11427f19041e5" /><Relationship Type="http://schemas.openxmlformats.org/officeDocument/2006/relationships/notesSlide" Target="/ppt/notesSlides/notesSlide2.xml" Id="Re1c2943efbd24d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d331268ef4f35" /><Relationship Type="http://schemas.openxmlformats.org/officeDocument/2006/relationships/notesSlide" Target="/ppt/notesSlides/notesSlide3.xml" Id="Re9c8a6af52f748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82d4bcbe24058" /><Relationship Type="http://schemas.openxmlformats.org/officeDocument/2006/relationships/notesSlide" Target="/ppt/notesSlides/notesSlide4.xml" Id="R8ffc812642d245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c5e3a6c2a4b27" /><Relationship Type="http://schemas.openxmlformats.org/officeDocument/2006/relationships/notesSlide" Target="/ppt/notesSlides/notesSlide5.xml" Id="R3466a898fe634d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64f0036974ad6" /><Relationship Type="http://schemas.openxmlformats.org/officeDocument/2006/relationships/notesSlide" Target="/ppt/notesSlides/notesSlide6.xml" Id="R20fb58e8296c4f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0ea275ffe4cd3" /><Relationship Type="http://schemas.openxmlformats.org/officeDocument/2006/relationships/notesSlide" Target="/ppt/notesSlides/notesSlide7.xml" Id="Rafcea50e9e9f46f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82e81144f4e93" /><Relationship Type="http://schemas.openxmlformats.org/officeDocument/2006/relationships/notesSlide" Target="/ppt/notesSlides/notesSlide8.xml" Id="R3fe35a366acf42c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0f3ce1975494b" /><Relationship Type="http://schemas.openxmlformats.org/officeDocument/2006/relationships/notesSlide" Target="/ppt/notesSlides/notesSlide9.xml" Id="Rd5cf98ea3bf3404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42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DE4562C-FC65-479E-B1BA-53C33353A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975A"/>
          </a:solidFill>
          <a:ln xmlns:a="http://schemas.openxmlformats.org/drawingml/2006/main" w="0">
            <a:solidFill>
              <a:srgbClr val="B4975A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D8424E0-E079-493D-98B0-E6FE08C41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238250"/>
            <a:ext cx="10515600" cy="3028950"/>
          </a:xfrm>
          <a:prstGeom xmlns:a="http://schemas.openxmlformats.org/drawingml/2006/main" prst="roundRect">
            <a:avLst>
              <a:gd name="adj" fmla="val 2516"/>
            </a:avLst>
          </a:prstGeom>
          <a:solidFill xmlns:a="http://schemas.openxmlformats.org/drawingml/2006/main">
            <a:srgbClr val="F6F1E8"/>
          </a:solidFill>
          <a:ln xmlns:a="http://schemas.openxmlformats.org/drawingml/2006/main" w="0">
            <a:solidFill>
              <a:srgbClr val="F6F1E8"/>
            </a:solidFill>
            <a:prstDash val="solid"/>
          </a:ln>
        </p:spPr>
      </p:sp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e106ef02f7411c"/>
          <a:stretch xmlns:a="http://schemas.openxmlformats.org/drawingml/2006/main"/>
        </p:blipFill>
        <p:spPr>
          <a:xfrm xmlns:a="http://schemas.openxmlformats.org/drawingml/2006/main">
            <a:off x="3137025" y="1476375"/>
            <a:ext cx="5917949" cy="24765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30690EF-7815-4E04-95D6-5AFEAACC6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762500"/>
            <a:ext cx="952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D5BE84"/>
                </a:solidFill>
              </a:defRPr>
            </a:pPr>
            <a:r>
              <a:rPr sz="1950" b="1">
                <a:solidFill>
                  <a:srgbClr val="D5BE84"/>
                </a:solidFill>
              </a:rPr>
              <a:t>A CLEARER PATH TO MEDICINE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200CDB9-6EDC-477D-9E66-58C5C2EBB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314950"/>
            <a:ext cx="952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C6D1DC"/>
                </a:solidFill>
              </a:defRPr>
            </a:pPr>
            <a:r>
              <a:rPr sz="1350" b="0">
                <a:solidFill>
                  <a:srgbClr val="C6D1DC"/>
                </a:solidFill>
              </a:rPr>
              <a:t>Research-stage investor overview  •  Thailand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43D0BE1-90A9-4F12-AFCB-FF488F020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6076950"/>
            <a:ext cx="952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8EA0B2"/>
                </a:solidFill>
              </a:defRPr>
            </a:pPr>
            <a:r>
              <a:rPr sz="1125" b="0">
                <a:solidFill>
                  <a:srgbClr val="8EA0B2"/>
                </a:solidFill>
              </a:rPr>
              <a:t>Panyawut Bencharongkul  |  Founder &amp; CEO</a:t>
            </a:r>
          </a:p>
        </p:txBody>
      </p:sp>
    </p:spTree>
    <p:extLst>
      <p:ext uri="{BB962C8B-B14F-4D97-AF65-F5344CB8AC3E}">
        <p14:creationId xmlns:p14="http://schemas.microsoft.com/office/powerpoint/2010/main" val="58523293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7142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609BB45-D53F-4F0C-B47F-6B3DCE2F5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975A"/>
          </a:solidFill>
          <a:ln xmlns:a="http://schemas.openxmlformats.org/drawingml/2006/main" w="0">
            <a:solidFill>
              <a:srgbClr val="B4975A"/>
            </a:solidFill>
            <a:prstDash val="solid"/>
          </a:ln>
        </p:spPr>
      </p:sp>
      <p:sp>
        <p:nvSpPr>
          <p:cNvPr id="2" name="section-10">
            <a:extLst xmlns:a="http://schemas.openxmlformats.org/drawingml/2006/main">
              <a:ext uri="{FF2B5EF4-FFF2-40B4-BE49-F238E27FC236}">
                <a16:creationId xmlns:a16="http://schemas.microsoft.com/office/drawing/2014/main" id="{33B8FEC8-355D-4D54-8C56-42E26324A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857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D5BE84"/>
                </a:solidFill>
              </a:defRPr>
            </a:pPr>
            <a:r>
              <a:rPr sz="900" b="1">
                <a:solidFill>
                  <a:srgbClr val="D5BE84"/>
                </a:solidFill>
              </a:rPr>
              <a:t>BUSINESS MODEL</a:t>
            </a:r>
          </a:p>
        </p:txBody>
      </p:sp>
      <p:sp>
        <p:nvSpPr>
          <p:cNvPr id="3" name="page-10">
            <a:extLst xmlns:a="http://schemas.openxmlformats.org/drawingml/2006/main">
              <a:ext uri="{FF2B5EF4-FFF2-40B4-BE49-F238E27FC236}">
                <a16:creationId xmlns:a16="http://schemas.microsoft.com/office/drawing/2014/main" id="{72B4CA21-D9B2-4354-BD55-F39BD517C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8EA0B2"/>
                </a:solidFill>
              </a:defRPr>
            </a:pPr>
            <a:r>
              <a:rPr sz="825" b="0">
                <a:solidFill>
                  <a:srgbClr val="8EA0B2"/>
                </a:solidFill>
              </a:rPr>
              <a:t>10</a:t>
            </a:r>
          </a:p>
        </p:txBody>
      </p:sp>
      <p:sp>
        <p:nvSpPr>
          <p:cNvPr id="4" name="title-10">
            <a:extLst xmlns:a="http://schemas.openxmlformats.org/drawingml/2006/main">
              <a:ext uri="{FF2B5EF4-FFF2-40B4-BE49-F238E27FC236}">
                <a16:creationId xmlns:a16="http://schemas.microsoft.com/office/drawing/2014/main" id="{BADCDAA8-13D9-4071-B342-D975A52DC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28650"/>
            <a:ext cx="10934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6F1E8"/>
                </a:solidFill>
              </a:defRPr>
            </a:pPr>
            <a:r>
              <a:rPr sz="2700" b="1">
                <a:solidFill>
                  <a:srgbClr val="F6F1E8"/>
                </a:solidFill>
              </a:rPr>
              <a:t>The network supports several revenue layers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5CE38E0-CCF9-4241-80E6-025B3E027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257300"/>
            <a:ext cx="10934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4E7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DE6080B-ED77-497A-9B09-45CD667C2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24000"/>
            <a:ext cx="10572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C6D1DC"/>
                </a:solidFill>
              </a:defRPr>
            </a:pPr>
            <a:r>
              <a:rPr sz="1875" b="0">
                <a:solidFill>
                  <a:srgbClr val="C6D1DC"/>
                </a:solidFill>
              </a:rPr>
              <a:t>The earliest model should be simple and tied to completed value. Additional layers follow demonstrated demand.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868942F-2FB7-4AD6-9D21-8FC353374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533650"/>
            <a:ext cx="495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4975A"/>
                </a:solidFill>
              </a:defRPr>
            </a:pPr>
            <a:r>
              <a:rPr sz="1200" b="1">
                <a:solidFill>
                  <a:srgbClr val="B4975A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FAB92C1-1FBD-45DE-8EB9-12AB153CD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2457450"/>
            <a:ext cx="2667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6F1E8"/>
                </a:solidFill>
              </a:defRPr>
            </a:pPr>
            <a:r>
              <a:rPr sz="1650" b="1">
                <a:solidFill>
                  <a:srgbClr val="F6F1E8"/>
                </a:solidFill>
              </a:rPr>
              <a:t>Fulfilment services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0BFEF6D-D044-4126-8961-4B773ACF8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457450"/>
            <a:ext cx="638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6D1DC"/>
                </a:solidFill>
              </a:defRPr>
            </a:pPr>
            <a:r>
              <a:rPr sz="1350" b="0">
                <a:solidFill>
                  <a:srgbClr val="C6D1DC"/>
                </a:solidFill>
              </a:rPr>
              <a:t>Order, delivery or coordination fees linked to completed transactions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4D83F71-A557-4C5E-AF38-1242C80D0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009900"/>
            <a:ext cx="9239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4E78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1CC4A49-C7F0-4E12-BBFF-3DD973C1A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52800"/>
            <a:ext cx="495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4E78"/>
                </a:solidFill>
              </a:defRPr>
            </a:pPr>
            <a:r>
              <a:rPr sz="1200" b="1">
                <a:solidFill>
                  <a:srgbClr val="174E78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E7CCCD0-9CCB-4309-B14C-B0EFE3028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276600"/>
            <a:ext cx="2667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6F1E8"/>
                </a:solidFill>
              </a:defRPr>
            </a:pPr>
            <a:r>
              <a:rPr sz="1650" b="1">
                <a:solidFill>
                  <a:srgbClr val="F6F1E8"/>
                </a:solidFill>
              </a:rPr>
              <a:t>Partner software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92CD326-074C-4C6D-86A9-B076B3831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276600"/>
            <a:ext cx="638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6D1DC"/>
                </a:solidFill>
              </a:defRPr>
            </a:pPr>
            <a:r>
              <a:rPr sz="1350" b="0">
                <a:solidFill>
                  <a:srgbClr val="C6D1DC"/>
                </a:solidFill>
              </a:rPr>
              <a:t>Workflow, inventory and reporting tools for participating organisations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67E802D-2B11-468E-9A17-9B117613C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829050"/>
            <a:ext cx="9239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4E78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CDC247B-3CE7-403D-9038-F8BE13BA6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171950"/>
            <a:ext cx="495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BAA8B"/>
                </a:solidFill>
              </a:defRPr>
            </a:pPr>
            <a:r>
              <a:rPr sz="1200" b="1">
                <a:solidFill>
                  <a:srgbClr val="5BAA8B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218E4B8-388D-4087-8239-2207A833D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4095750"/>
            <a:ext cx="2667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6F1E8"/>
                </a:solidFill>
              </a:defRPr>
            </a:pPr>
            <a:r>
              <a:rPr sz="1650" b="1">
                <a:solidFill>
                  <a:srgbClr val="F6F1E8"/>
                </a:solidFill>
              </a:rPr>
              <a:t>Network administration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BC6AC1A-D725-49CA-A56A-3D47DAB1A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095750"/>
            <a:ext cx="638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6D1DC"/>
                </a:solidFill>
              </a:defRPr>
            </a:pPr>
            <a:r>
              <a:rPr sz="1350" b="0">
                <a:solidFill>
                  <a:srgbClr val="C6D1DC"/>
                </a:solidFill>
              </a:rPr>
              <a:t>Credentialing, service standards and reconciliation at scale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60BFDA0-B162-43D1-8D25-CEE8A3FA8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4648200"/>
            <a:ext cx="9239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4E78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E7464FE-657C-4418-9470-E99F585A2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991100"/>
            <a:ext cx="495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8EA0B2"/>
                </a:solidFill>
              </a:defRPr>
            </a:pPr>
            <a:r>
              <a:rPr sz="1200" b="1">
                <a:solidFill>
                  <a:srgbClr val="8EA0B2"/>
                </a:solidFill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F976A36-3E09-4238-83BF-17FB08F43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4914900"/>
            <a:ext cx="2667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6F1E8"/>
                </a:solidFill>
              </a:defRPr>
            </a:pPr>
            <a:r>
              <a:rPr sz="1650" b="1">
                <a:solidFill>
                  <a:srgbClr val="F6F1E8"/>
                </a:solidFill>
              </a:rPr>
              <a:t>Claims infrastructure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9858C8F-3866-4FDC-BF0A-3F5A892BF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914900"/>
            <a:ext cx="638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6D1DC"/>
                </a:solidFill>
              </a:defRPr>
            </a:pPr>
            <a:r>
              <a:rPr sz="1350" b="0">
                <a:solidFill>
                  <a:srgbClr val="C6D1DC"/>
                </a:solidFill>
              </a:rPr>
              <a:t>Later-stage eligibility and claims services for insurers and employers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D4ABA64-CCB3-4449-B986-65054E67C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467350"/>
            <a:ext cx="9239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4E78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48725771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7142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C4A84C1-FBE4-41A1-BA4E-1B080FA5A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975A"/>
          </a:solidFill>
          <a:ln xmlns:a="http://schemas.openxmlformats.org/drawingml/2006/main" w="0">
            <a:solidFill>
              <a:srgbClr val="B4975A"/>
            </a:solidFill>
            <a:prstDash val="solid"/>
          </a:ln>
        </p:spPr>
      </p:sp>
      <p:sp>
        <p:nvSpPr>
          <p:cNvPr id="2" name="section-11">
            <a:extLst xmlns:a="http://schemas.openxmlformats.org/drawingml/2006/main">
              <a:ext uri="{FF2B5EF4-FFF2-40B4-BE49-F238E27FC236}">
                <a16:creationId xmlns:a16="http://schemas.microsoft.com/office/drawing/2014/main" id="{6C64E76D-801F-4384-8EB1-D9531BB7E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857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D5BE84"/>
                </a:solidFill>
              </a:defRPr>
            </a:pPr>
            <a:r>
              <a:rPr sz="900" b="1">
                <a:solidFill>
                  <a:srgbClr val="D5BE84"/>
                </a:solidFill>
              </a:rPr>
              <a:t>GOVERNANCE</a:t>
            </a:r>
          </a:p>
        </p:txBody>
      </p:sp>
      <p:sp>
        <p:nvSpPr>
          <p:cNvPr id="3" name="page-11">
            <a:extLst xmlns:a="http://schemas.openxmlformats.org/drawingml/2006/main">
              <a:ext uri="{FF2B5EF4-FFF2-40B4-BE49-F238E27FC236}">
                <a16:creationId xmlns:a16="http://schemas.microsoft.com/office/drawing/2014/main" id="{4D55C4CE-0B84-40B4-A7F6-59C5C534E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8EA0B2"/>
                </a:solidFill>
              </a:defRPr>
            </a:pPr>
            <a:r>
              <a:rPr sz="825" b="0">
                <a:solidFill>
                  <a:srgbClr val="8EA0B2"/>
                </a:solidFill>
              </a:rPr>
              <a:t>11</a:t>
            </a:r>
          </a:p>
        </p:txBody>
      </p:sp>
      <p:sp>
        <p:nvSpPr>
          <p:cNvPr id="4" name="title-11">
            <a:extLst xmlns:a="http://schemas.openxmlformats.org/drawingml/2006/main">
              <a:ext uri="{FF2B5EF4-FFF2-40B4-BE49-F238E27FC236}">
                <a16:creationId xmlns:a16="http://schemas.microsoft.com/office/drawing/2014/main" id="{68C66337-F0FA-4D03-ABA0-73CBA89F8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28650"/>
            <a:ext cx="10934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6F1E8"/>
                </a:solidFill>
              </a:defRPr>
            </a:pPr>
            <a:r>
              <a:rPr sz="2700" b="1">
                <a:solidFill>
                  <a:srgbClr val="F6F1E8"/>
                </a:solidFill>
              </a:rPr>
              <a:t>Trust is part of the product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87D6BD7-CECB-4846-B263-46DFB214D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257300"/>
            <a:ext cx="10934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4E7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1125F01-BFD7-4DEA-93AF-1622AE98D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2400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C6D1DC"/>
                </a:solidFill>
              </a:defRPr>
            </a:pPr>
            <a:r>
              <a:rPr sz="2025" b="0">
                <a:solidFill>
                  <a:srgbClr val="C6D1DC"/>
                </a:solidFill>
              </a:rPr>
              <a:t>Anthovian’s public promise must be built around clear responsibility.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F844C73-7514-44C3-B361-3B7FD78AC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3812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5BE84"/>
                </a:solidFill>
              </a:defRPr>
            </a:pPr>
            <a:r>
              <a:rPr sz="1125" b="1">
                <a:solidFill>
                  <a:srgbClr val="D5BE84"/>
                </a:solidFill>
              </a:rPr>
              <a:t>LICENSED SELLER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23D7434-00C9-4A23-848B-F66EB9C80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800350"/>
            <a:ext cx="4762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6F1E8"/>
                </a:solidFill>
              </a:defRPr>
            </a:pPr>
            <a:r>
              <a:rPr sz="1650" b="1">
                <a:solidFill>
                  <a:srgbClr val="F6F1E8"/>
                </a:solidFill>
              </a:rPr>
              <a:t>Partner pharmacies remain sellers of record and control dispensing.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5B1A5A4-853B-4723-BE3F-B980432EC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676650"/>
            <a:ext cx="476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4975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7A8DD2A-131D-4DA1-9E4F-E2841552F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812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5BE84"/>
                </a:solidFill>
              </a:defRPr>
            </a:pPr>
            <a:r>
              <a:rPr sz="1125" b="1">
                <a:solidFill>
                  <a:srgbClr val="D5BE84"/>
                </a:solidFill>
              </a:rPr>
              <a:t>PROFESSIONAL REVIEW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F4FE9AA-D4D0-43FD-8AA8-590032830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800350"/>
            <a:ext cx="4762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6F1E8"/>
                </a:solidFill>
              </a:defRPr>
            </a:pPr>
            <a:r>
              <a:rPr sz="1650" b="1">
                <a:solidFill>
                  <a:srgbClr val="F6F1E8"/>
                </a:solidFill>
              </a:rPr>
              <a:t>AI and software support—but do not replace—licensed judgement.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6D24476-8734-4C61-A1B1-BB8DC3DE4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676650"/>
            <a:ext cx="476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74E78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079E0C6-85FD-4ABA-8CEB-2304DDFFD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19100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5BE84"/>
                </a:solidFill>
              </a:defRPr>
            </a:pPr>
            <a:r>
              <a:rPr sz="1125" b="1">
                <a:solidFill>
                  <a:srgbClr val="D5BE84"/>
                </a:solidFill>
              </a:rPr>
              <a:t>DATA MINIMISATION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D209938-701F-448C-90E3-BF75E5BA1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610100"/>
            <a:ext cx="4762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6F1E8"/>
                </a:solidFill>
              </a:defRPr>
            </a:pPr>
            <a:r>
              <a:rPr sz="1650" b="1">
                <a:solidFill>
                  <a:srgbClr val="F6F1E8"/>
                </a:solidFill>
              </a:rPr>
              <a:t>Sensitive prescription information is shared only when necessary.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B9E4A02-EA3F-4629-9736-FDFF61EB6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486400"/>
            <a:ext cx="476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4975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BCDD0C3-1302-4211-AD42-284AD9C0E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19100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5BE84"/>
                </a:solidFill>
              </a:defRPr>
            </a:pPr>
            <a:r>
              <a:rPr sz="1125" b="1">
                <a:solidFill>
                  <a:srgbClr val="D5BE84"/>
                </a:solidFill>
              </a:rPr>
              <a:t>TRANSPARENT RANKING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F7558CE-AF53-4AD0-8D0E-2E2B65EE6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610100"/>
            <a:ext cx="4762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6F1E8"/>
                </a:solidFill>
              </a:defRPr>
            </a:pPr>
            <a:r>
              <a:rPr sz="1650" b="1">
                <a:solidFill>
                  <a:srgbClr val="F6F1E8"/>
                </a:solidFill>
              </a:rPr>
              <a:t>Commercial payments must not become clinical recommendations.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DE3FAD1-60F8-4604-8754-8062AC909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5486400"/>
            <a:ext cx="476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74E78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3091851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7142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B643EBA-D2A3-4F99-8158-D687EF9F6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975A"/>
          </a:solidFill>
          <a:ln xmlns:a="http://schemas.openxmlformats.org/drawingml/2006/main" w="0">
            <a:solidFill>
              <a:srgbClr val="B4975A"/>
            </a:solidFill>
            <a:prstDash val="solid"/>
          </a:ln>
        </p:spPr>
      </p:sp>
      <p:sp>
        <p:nvSpPr>
          <p:cNvPr id="2" name="section-12">
            <a:extLst xmlns:a="http://schemas.openxmlformats.org/drawingml/2006/main">
              <a:ext uri="{FF2B5EF4-FFF2-40B4-BE49-F238E27FC236}">
                <a16:creationId xmlns:a16="http://schemas.microsoft.com/office/drawing/2014/main" id="{0C725EC6-E124-492C-BE43-797D5B04D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857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D5BE84"/>
                </a:solidFill>
              </a:defRPr>
            </a:pPr>
            <a:r>
              <a:rPr sz="900" b="1">
                <a:solidFill>
                  <a:srgbClr val="D5BE84"/>
                </a:solidFill>
              </a:rPr>
              <a:t>FUNDING</a:t>
            </a:r>
          </a:p>
        </p:txBody>
      </p:sp>
      <p:sp>
        <p:nvSpPr>
          <p:cNvPr id="3" name="page-12">
            <a:extLst xmlns:a="http://schemas.openxmlformats.org/drawingml/2006/main">
              <a:ext uri="{FF2B5EF4-FFF2-40B4-BE49-F238E27FC236}">
                <a16:creationId xmlns:a16="http://schemas.microsoft.com/office/drawing/2014/main" id="{9E892A42-7F6B-4CCC-9C66-C5F30395E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8EA0B2"/>
                </a:solidFill>
              </a:defRPr>
            </a:pPr>
            <a:r>
              <a:rPr sz="825" b="0">
                <a:solidFill>
                  <a:srgbClr val="8EA0B2"/>
                </a:solidFill>
              </a:rPr>
              <a:t>12</a:t>
            </a:r>
          </a:p>
        </p:txBody>
      </p:sp>
      <p:sp>
        <p:nvSpPr>
          <p:cNvPr id="4" name="title-12">
            <a:extLst xmlns:a="http://schemas.openxmlformats.org/drawingml/2006/main">
              <a:ext uri="{FF2B5EF4-FFF2-40B4-BE49-F238E27FC236}">
                <a16:creationId xmlns:a16="http://schemas.microsoft.com/office/drawing/2014/main" id="{AB603646-A71C-4146-92FA-C4D1AC860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28650"/>
            <a:ext cx="10934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6F1E8"/>
                </a:solidFill>
              </a:defRPr>
            </a:pPr>
            <a:r>
              <a:rPr sz="2700" b="1">
                <a:solidFill>
                  <a:srgbClr val="F6F1E8"/>
                </a:solidFill>
              </a:rPr>
              <a:t>Funding converts research into a controlled pilot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5A84E5A-1404-413B-AAB1-D90E4C7A6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257300"/>
            <a:ext cx="10934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4E7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A088F0D-D8B2-41B6-BB84-C56CBF40B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04950"/>
            <a:ext cx="10572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C6D1DC"/>
                </a:solidFill>
              </a:defRPr>
            </a:pPr>
            <a:r>
              <a:rPr sz="2025" b="0">
                <a:solidFill>
                  <a:srgbClr val="C6D1DC"/>
                </a:solidFill>
              </a:rPr>
              <a:t>Anthovian is pursuing non-dilutive grant support while preparing for an early-stage seed raise.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CE0ADC5-17A7-43F3-9168-D136873D3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76500"/>
            <a:ext cx="2190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5BE84"/>
                </a:solidFill>
              </a:defRPr>
            </a:pPr>
            <a:r>
              <a:rPr sz="1050" b="1">
                <a:solidFill>
                  <a:srgbClr val="D5BE84"/>
                </a:solidFill>
              </a:rPr>
              <a:t>PRODUCT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0632547-8030-40C3-90C1-419A13418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800350"/>
            <a:ext cx="4857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6F1E8"/>
                </a:solidFill>
              </a:defRPr>
            </a:pPr>
            <a:r>
              <a:rPr sz="1650" b="1">
                <a:solidFill>
                  <a:srgbClr val="F6F1E8"/>
                </a:solidFill>
              </a:rPr>
              <a:t>Build and test the minimum workflow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13D9C1C-64A1-4C64-A01B-AF4856C3D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543300"/>
            <a:ext cx="4857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4975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A82CBB2-ACF4-4C07-BA87-1B6915035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5525" y="2476500"/>
            <a:ext cx="2190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5BE84"/>
                </a:solidFill>
              </a:defRPr>
            </a:pPr>
            <a:r>
              <a:rPr sz="1050" b="1">
                <a:solidFill>
                  <a:srgbClr val="D5BE84"/>
                </a:solidFill>
              </a:rPr>
              <a:t>REGULATORY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47BF3B4-2469-4C1A-B6A6-6456F2442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5525" y="2800350"/>
            <a:ext cx="4857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6F1E8"/>
                </a:solidFill>
              </a:defRPr>
            </a:pPr>
            <a:r>
              <a:rPr sz="1650" b="1">
                <a:solidFill>
                  <a:srgbClr val="F6F1E8"/>
                </a:solidFill>
              </a:rPr>
              <a:t>Confirm licensing, privacy and operating requirements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7EC67AE-A860-405E-A656-494121587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5525" y="3543300"/>
            <a:ext cx="4857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74E78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A707976-09EA-44B5-9EB6-092AB0047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829050"/>
            <a:ext cx="2190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5BE84"/>
                </a:solidFill>
              </a:defRPr>
            </a:pPr>
            <a:r>
              <a:rPr sz="1050" b="1">
                <a:solidFill>
                  <a:srgbClr val="D5BE84"/>
                </a:solidFill>
              </a:rPr>
              <a:t>PARTNERS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AF839F8-1A6E-4697-BE14-F58F10635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152900"/>
            <a:ext cx="4857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6F1E8"/>
                </a:solidFill>
              </a:defRPr>
            </a:pPr>
            <a:r>
              <a:rPr sz="1650" b="1">
                <a:solidFill>
                  <a:srgbClr val="F6F1E8"/>
                </a:solidFill>
              </a:rPr>
              <a:t>Recruit clinics and licensed pharmacies for a controlled pilot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C2344DA-7CBD-434C-9DAB-4C00B0068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895850"/>
            <a:ext cx="4857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4975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020EA4F-0379-4867-BFAF-0AF758614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5525" y="3829050"/>
            <a:ext cx="2190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5BE84"/>
                </a:solidFill>
              </a:defRPr>
            </a:pPr>
            <a:r>
              <a:rPr sz="1050" b="1">
                <a:solidFill>
                  <a:srgbClr val="D5BE84"/>
                </a:solidFill>
              </a:rPr>
              <a:t>EVIDENCE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5EFAE8C-D280-411B-A662-4FC2E6840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5525" y="4152900"/>
            <a:ext cx="4857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6F1E8"/>
                </a:solidFill>
              </a:defRPr>
            </a:pPr>
            <a:r>
              <a:rPr sz="1650" b="1">
                <a:solidFill>
                  <a:srgbClr val="F6F1E8"/>
                </a:solidFill>
              </a:rPr>
              <a:t>Analyse surveys and validate safety, demand and economics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1A07B9A-FCAA-4431-8B22-E8EDE6409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5525" y="4895850"/>
            <a:ext cx="4857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74E78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157E053-16B8-42EE-A8D3-23FB9B153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57825"/>
            <a:ext cx="9525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D5BE84"/>
                </a:solidFill>
              </a:defRPr>
            </a:pPr>
            <a:r>
              <a:rPr sz="1575" b="1">
                <a:solidFill>
                  <a:srgbClr val="D5BE84"/>
                </a:solidFill>
              </a:rPr>
              <a:t>Milestone: a measured pilot with evidence on safety, fill rate, response time, price clarity and unit economics.</a:t>
            </a:r>
          </a:p>
        </p:txBody>
      </p:sp>
    </p:spTree>
    <p:extLst>
      <p:ext uri="{BB962C8B-B14F-4D97-AF65-F5344CB8AC3E}">
        <p14:creationId xmlns:p14="http://schemas.microsoft.com/office/powerpoint/2010/main" val="74902598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7142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BB2031B-3D58-45C7-B024-E9E9F35EC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975A"/>
          </a:solidFill>
          <a:ln xmlns:a="http://schemas.openxmlformats.org/drawingml/2006/main" w="0">
            <a:solidFill>
              <a:srgbClr val="B4975A"/>
            </a:solidFill>
            <a:prstDash val="solid"/>
          </a:ln>
        </p:spPr>
      </p:sp>
      <p:sp>
        <p:nvSpPr>
          <p:cNvPr id="2" name="section-13">
            <a:extLst xmlns:a="http://schemas.openxmlformats.org/drawingml/2006/main">
              <a:ext uri="{FF2B5EF4-FFF2-40B4-BE49-F238E27FC236}">
                <a16:creationId xmlns:a16="http://schemas.microsoft.com/office/drawing/2014/main" id="{C7389083-DC52-447F-ACB4-F05083D57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857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D5BE84"/>
                </a:solidFill>
              </a:defRPr>
            </a:pPr>
            <a:r>
              <a:rPr sz="900" b="1">
                <a:solidFill>
                  <a:srgbClr val="D5BE84"/>
                </a:solidFill>
              </a:rPr>
              <a:t>FOUNDER</a:t>
            </a:r>
          </a:p>
        </p:txBody>
      </p:sp>
      <p:sp>
        <p:nvSpPr>
          <p:cNvPr id="3" name="page-13">
            <a:extLst xmlns:a="http://schemas.openxmlformats.org/drawingml/2006/main">
              <a:ext uri="{FF2B5EF4-FFF2-40B4-BE49-F238E27FC236}">
                <a16:creationId xmlns:a16="http://schemas.microsoft.com/office/drawing/2014/main" id="{4E82BE53-626D-4278-AD42-CE82CF518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8EA0B2"/>
                </a:solidFill>
              </a:defRPr>
            </a:pPr>
            <a:r>
              <a:rPr sz="825" b="0">
                <a:solidFill>
                  <a:srgbClr val="8EA0B2"/>
                </a:solidFill>
              </a:rPr>
              <a:t>13</a:t>
            </a:r>
          </a:p>
        </p:txBody>
      </p:sp>
      <p:sp>
        <p:nvSpPr>
          <p:cNvPr id="4" name="title-13">
            <a:extLst xmlns:a="http://schemas.openxmlformats.org/drawingml/2006/main">
              <a:ext uri="{FF2B5EF4-FFF2-40B4-BE49-F238E27FC236}">
                <a16:creationId xmlns:a16="http://schemas.microsoft.com/office/drawing/2014/main" id="{64A2A257-6339-4DCA-8FE7-021470B62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28650"/>
            <a:ext cx="10934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6F1E8"/>
                </a:solidFill>
              </a:defRPr>
            </a:pPr>
            <a:r>
              <a:rPr sz="2700" b="1">
                <a:solidFill>
                  <a:srgbClr val="F6F1E8"/>
                </a:solidFill>
              </a:rPr>
              <a:t>Science in service of public impact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E719193-7EA9-4754-81DC-9FC25E2CD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257300"/>
            <a:ext cx="10934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4E7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900F15C-9B2B-44C6-B131-585FFD422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19250"/>
            <a:ext cx="3429000" cy="3429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6F1E8"/>
          </a:solidFill>
          <a:ln xmlns:a="http://schemas.openxmlformats.org/drawingml/2006/main" w="28575">
            <a:solidFill>
              <a:srgbClr val="B4975A"/>
            </a:solidFill>
            <a:prstDash val="solid"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a2bd1e65664bd2"/>
          <a:stretch xmlns:a="http://schemas.openxmlformats.org/drawingml/2006/main"/>
        </p:blipFill>
        <p:spPr>
          <a:xfrm xmlns:a="http://schemas.openxmlformats.org/drawingml/2006/main">
            <a:off x="990600" y="1866900"/>
            <a:ext cx="2933700" cy="2933700"/>
          </a:xfrm>
          <a:prstGeom xmlns:a="http://schemas.openxmlformats.org/drawingml/2006/main" prst="ellipse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2E76F87-EA59-4681-8307-6CC02953E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695450"/>
            <a:ext cx="6381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6F1E8"/>
                </a:solidFill>
              </a:defRPr>
            </a:pPr>
            <a:r>
              <a:rPr sz="2550" b="1">
                <a:solidFill>
                  <a:srgbClr val="F6F1E8"/>
                </a:solidFill>
              </a:rPr>
              <a:t>Panyawut Bencharongkul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BCF3668-3EA3-4944-A8A4-C1E1ADAC3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266950"/>
            <a:ext cx="638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5BE84"/>
                </a:solidFill>
              </a:defRPr>
            </a:pPr>
            <a:r>
              <a:rPr sz="1425" b="1">
                <a:solidFill>
                  <a:srgbClr val="D5BE84"/>
                </a:solidFill>
              </a:rPr>
              <a:t>Founder &amp; CEO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1155399-0D73-4BE0-BA71-F7169F9BD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876550"/>
            <a:ext cx="6381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C6D1DC"/>
                </a:solidFill>
              </a:defRPr>
            </a:pPr>
            <a:r>
              <a:rPr sz="1650" b="0">
                <a:solidFill>
                  <a:srgbClr val="C6D1DC"/>
                </a:solidFill>
              </a:rPr>
              <a:t>I am studying Biological Sciences at the University of Oxford and bring experience across molecular biology research, intellectual property, finance and entrepreneurship.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D102D2A-6AD4-46E8-A8AF-3132B4DAF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076700"/>
            <a:ext cx="6381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6F1E8"/>
                </a:solidFill>
              </a:defRPr>
            </a:pPr>
            <a:r>
              <a:rPr sz="1650" b="1">
                <a:solidFill>
                  <a:srgbClr val="F6F1E8"/>
                </a:solidFill>
              </a:rPr>
              <a:t>I founded Anthovian to apply that cross-disciplinary perspective to a public-impact challenge: making access to prescribed medicine more transparent, reliable and accountable across Thailand.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025DAF2-BCA6-4343-BE61-4700A5362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505450"/>
            <a:ext cx="638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8EA0B2"/>
                </a:solidFill>
              </a:defRPr>
            </a:pPr>
            <a:r>
              <a:rPr sz="1050" b="0">
                <a:solidFill>
                  <a:srgbClr val="8EA0B2"/>
                </a:solidFill>
              </a:rPr>
              <a:t>London, United Kingdom  •  linkedin.com/in/wut-bencharongkul-3a67372aa</a:t>
            </a:r>
          </a:p>
        </p:txBody>
      </p:sp>
    </p:spTree>
    <p:extLst>
      <p:ext uri="{BB962C8B-B14F-4D97-AF65-F5344CB8AC3E}">
        <p14:creationId xmlns:p14="http://schemas.microsoft.com/office/powerpoint/2010/main" val="2099592179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7142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A210E35-291A-4176-8D8A-2C882D232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975A"/>
          </a:solidFill>
          <a:ln xmlns:a="http://schemas.openxmlformats.org/drawingml/2006/main" w="0">
            <a:solidFill>
              <a:srgbClr val="B4975A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50DE283-9596-4264-8042-AE62210B0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066800"/>
            <a:ext cx="10477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D5BE84"/>
                </a:solidFill>
              </a:defRPr>
            </a:pPr>
            <a:r>
              <a:rPr sz="1350" b="1">
                <a:solidFill>
                  <a:srgbClr val="D5BE84"/>
                </a:solidFill>
              </a:rPr>
              <a:t>BUILD THE PATH WITH US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AAE8FDD-DB59-4F63-9C61-128AAE428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924050"/>
            <a:ext cx="9715500" cy="1638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F6F1E8"/>
                </a:solidFill>
              </a:defRPr>
            </a:pPr>
            <a:r>
              <a:rPr sz="3000" b="1">
                <a:solidFill>
                  <a:srgbClr val="F6F1E8"/>
                </a:solidFill>
              </a:rPr>
              <a:t>Anthovian is looking for funding partners who believe medicine access can be clearer, more connected and more accountable.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EFD1BFD-2752-4CE5-BC99-2F7C1DAA6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019550"/>
            <a:ext cx="5905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4975A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F6BBA00-45F8-4549-822D-251AEDF65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419600"/>
            <a:ext cx="971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0">
                <a:solidFill>
                  <a:srgbClr val="C6D1DC"/>
                </a:solidFill>
              </a:defRPr>
            </a:pPr>
            <a:r>
              <a:rPr sz="1575" b="0">
                <a:solidFill>
                  <a:srgbClr val="C6D1DC"/>
                </a:solidFill>
              </a:rPr>
              <a:t>Grant support  •  Seed conversations  •  Strategic introductions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22D1C3E-F2A5-4775-8A58-73174B704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257800"/>
            <a:ext cx="971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D5BE84"/>
                </a:solidFill>
              </a:defRPr>
            </a:pPr>
            <a:r>
              <a:rPr sz="1725" b="1">
                <a:solidFill>
                  <a:srgbClr val="D5BE84"/>
                </a:solidFill>
              </a:rPr>
              <a:t>anthovian.funding@outlook.com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B38EA2F-88A7-46ED-A856-A1B5E2D21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886450"/>
            <a:ext cx="971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8EA0B2"/>
                </a:solidFill>
              </a:defRPr>
            </a:pPr>
            <a:r>
              <a:rPr sz="1050" b="0">
                <a:solidFill>
                  <a:srgbClr val="8EA0B2"/>
                </a:solidFill>
              </a:rPr>
              <a:t>Research-stage company  •  Thailand</a:t>
            </a:r>
          </a:p>
        </p:txBody>
      </p:sp>
    </p:spTree>
    <p:extLst>
      <p:ext uri="{BB962C8B-B14F-4D97-AF65-F5344CB8AC3E}">
        <p14:creationId xmlns:p14="http://schemas.microsoft.com/office/powerpoint/2010/main" val="182635173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7142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D73BAEC-4928-44DA-B341-91E3D9612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975A"/>
          </a:solidFill>
          <a:ln xmlns:a="http://schemas.openxmlformats.org/drawingml/2006/main" w="0">
            <a:solidFill>
              <a:srgbClr val="B4975A"/>
            </a:solidFill>
            <a:prstDash val="solid"/>
          </a:ln>
        </p:spPr>
      </p:sp>
      <p:sp>
        <p:nvSpPr>
          <p:cNvPr id="2" name="section-2">
            <a:extLst xmlns:a="http://schemas.openxmlformats.org/drawingml/2006/main">
              <a:ext uri="{FF2B5EF4-FFF2-40B4-BE49-F238E27FC236}">
                <a16:creationId xmlns:a16="http://schemas.microsoft.com/office/drawing/2014/main" id="{CE65C655-BFD3-4CDE-9C2D-95E7E3AAC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857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D5BE84"/>
                </a:solidFill>
              </a:defRPr>
            </a:pPr>
            <a:r>
              <a:rPr sz="900" b="1">
                <a:solidFill>
                  <a:srgbClr val="D5BE84"/>
                </a:solidFill>
              </a:rPr>
              <a:t>THE PROBLEM</a:t>
            </a:r>
          </a:p>
        </p:txBody>
      </p:sp>
      <p:sp>
        <p:nvSpPr>
          <p:cNvPr id="3" name="page-2">
            <a:extLst xmlns:a="http://schemas.openxmlformats.org/drawingml/2006/main">
              <a:ext uri="{FF2B5EF4-FFF2-40B4-BE49-F238E27FC236}">
                <a16:creationId xmlns:a16="http://schemas.microsoft.com/office/drawing/2014/main" id="{7538119B-D0AA-41D0-A34D-59959C5FA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8EA0B2"/>
                </a:solidFill>
              </a:defRPr>
            </a:pPr>
            <a:r>
              <a:rPr sz="825" b="0">
                <a:solidFill>
                  <a:srgbClr val="8EA0B2"/>
                </a:solidFill>
              </a:rPr>
              <a:t>02</a:t>
            </a:r>
          </a:p>
        </p:txBody>
      </p:sp>
      <p:sp>
        <p:nvSpPr>
          <p:cNvPr id="4" name="title-2">
            <a:extLst xmlns:a="http://schemas.openxmlformats.org/drawingml/2006/main">
              <a:ext uri="{FF2B5EF4-FFF2-40B4-BE49-F238E27FC236}">
                <a16:creationId xmlns:a16="http://schemas.microsoft.com/office/drawing/2014/main" id="{23EB5920-A1DC-437D-8B49-12D25BE2D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28650"/>
            <a:ext cx="10934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6F1E8"/>
                </a:solidFill>
              </a:defRPr>
            </a:pPr>
            <a:r>
              <a:rPr sz="2700" b="1">
                <a:solidFill>
                  <a:srgbClr val="F6F1E8"/>
                </a:solidFill>
              </a:rPr>
              <a:t>The system breaks after the prescription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481BD5F-D62F-43B3-B1DF-3A1F80243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257300"/>
            <a:ext cx="10934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4E7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165A9C1-862F-4D35-8D10-CF63F8F4B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81150"/>
            <a:ext cx="6000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6F1E8"/>
                </a:solidFill>
              </a:defRPr>
            </a:pPr>
            <a:r>
              <a:rPr sz="2250" b="1">
                <a:solidFill>
                  <a:srgbClr val="F6F1E8"/>
                </a:solidFill>
              </a:rPr>
              <a:t>Patients are left to coordinate a fragmented journey themselves.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AFD12E4-F951-43F6-B37A-D937882AB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95550"/>
            <a:ext cx="5334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C6D1DC"/>
                </a:solidFill>
              </a:defRPr>
            </a:pPr>
            <a:r>
              <a:rPr sz="1575" b="0">
                <a:solidFill>
                  <a:srgbClr val="C6D1DC"/>
                </a:solidFill>
              </a:rPr>
              <a:t>Stock, total price, professional review, insurance and fulfilment often sit in separate systems—or outside any system at all.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16F677D-B374-46A5-A1FF-C0D5259CF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267200"/>
            <a:ext cx="5334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D5BE84"/>
                </a:solidFill>
              </a:defRPr>
            </a:pPr>
            <a:r>
              <a:rPr sz="1650" b="1">
                <a:solidFill>
                  <a:srgbClr val="D5BE84"/>
                </a:solidFill>
              </a:rPr>
              <a:t>The opportunity is not to replace pharmacies. It is to connect the pathway between prescription and medicine.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CCA2B15-7F20-4E6C-BC9C-9E4F741C1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581150"/>
            <a:ext cx="4095750" cy="819150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0A2A4E"/>
          </a:solidFill>
          <a:ln xmlns:a="http://schemas.openxmlformats.org/drawingml/2006/main" w="9525">
            <a:solidFill>
              <a:srgbClr val="B4975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98942DC-BC5C-4FF3-860C-8A6CC945F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1790700"/>
            <a:ext cx="47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5BE84"/>
                </a:solidFill>
              </a:defRPr>
            </a:pPr>
            <a:r>
              <a:rPr sz="1350" b="1">
                <a:solidFill>
                  <a:srgbClr val="D5BE84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D8CFC3D-12DE-4931-B256-EC31A5FF5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724025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6F1E8"/>
                </a:solidFill>
              </a:defRPr>
            </a:pPr>
            <a:r>
              <a:rPr sz="1575" b="1">
                <a:solidFill>
                  <a:srgbClr val="F6F1E8"/>
                </a:solidFill>
              </a:rPr>
              <a:t>Prescription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45ED142-63CE-4130-BCB2-2077F29F4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3835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C6D1DC"/>
                </a:solidFill>
              </a:defRPr>
            </a:pPr>
            <a:r>
              <a:rPr sz="1125" b="0">
                <a:solidFill>
                  <a:srgbClr val="C6D1DC"/>
                </a:solidFill>
              </a:rPr>
              <a:t>issued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C5738FA-9205-4622-876B-37EAF343E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400300"/>
            <a:ext cx="381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7863"/>
          </a:solidFill>
          <a:ln xmlns:a="http://schemas.openxmlformats.org/drawingml/2006/main" w="0">
            <a:solidFill>
              <a:srgbClr val="D87863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E654C67-ECE0-4D67-ADBB-6AC251DF3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647950"/>
            <a:ext cx="4095750" cy="819150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0B1D2F"/>
          </a:solidFill>
          <a:ln xmlns:a="http://schemas.openxmlformats.org/drawingml/2006/main" w="9525">
            <a:solidFill>
              <a:srgbClr val="174E78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142FBA0-7EC1-4B34-B1EC-918850C4C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857500"/>
            <a:ext cx="47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5BE84"/>
                </a:solidFill>
              </a:defRPr>
            </a:pPr>
            <a:r>
              <a:rPr sz="1350" b="1">
                <a:solidFill>
                  <a:srgbClr val="D5BE84"/>
                </a:solidFill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5A7F7A1-1383-45C4-A36A-D9D179980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790825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6F1E8"/>
                </a:solidFill>
              </a:defRPr>
            </a:pPr>
            <a:r>
              <a:rPr sz="1575" b="1">
                <a:solidFill>
                  <a:srgbClr val="F6F1E8"/>
                </a:solidFill>
              </a:rPr>
              <a:t>Availability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A9F1140-103A-46E5-9EAF-155B05D34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10515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D87863"/>
                </a:solidFill>
              </a:defRPr>
            </a:pPr>
            <a:r>
              <a:rPr sz="1125" b="0">
                <a:solidFill>
                  <a:srgbClr val="D87863"/>
                </a:solidFill>
              </a:rPr>
              <a:t>uncertain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D5CAA1D-A16F-49FE-833D-526EC8B0A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467100"/>
            <a:ext cx="381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7863"/>
          </a:solidFill>
          <a:ln xmlns:a="http://schemas.openxmlformats.org/drawingml/2006/main" w="0">
            <a:solidFill>
              <a:srgbClr val="D8786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16872B8-E633-4A73-A987-0684A4AC5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714750"/>
            <a:ext cx="4095750" cy="819150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0B1D2F"/>
          </a:solidFill>
          <a:ln xmlns:a="http://schemas.openxmlformats.org/drawingml/2006/main" w="9525">
            <a:solidFill>
              <a:srgbClr val="174E78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CAC2227-F7C7-4616-9B10-4641B7A96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924300"/>
            <a:ext cx="47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5BE84"/>
                </a:solidFill>
              </a:defRPr>
            </a:pPr>
            <a:r>
              <a:rPr sz="1350" b="1">
                <a:solidFill>
                  <a:srgbClr val="D5BE84"/>
                </a:solidFill>
              </a:rPr>
              <a:t>03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12BEE6F-CC5E-4C42-B363-9D367AC5F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857625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6F1E8"/>
                </a:solidFill>
              </a:defRPr>
            </a:pPr>
            <a:r>
              <a:rPr sz="1575" b="1">
                <a:solidFill>
                  <a:srgbClr val="F6F1E8"/>
                </a:solidFill>
              </a:rPr>
              <a:t>Total price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F76C5AB-3C31-4AA4-8C0C-A80853D9A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17195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D87863"/>
                </a:solidFill>
              </a:defRPr>
            </a:pPr>
            <a:r>
              <a:rPr sz="1125" b="0">
                <a:solidFill>
                  <a:srgbClr val="D87863"/>
                </a:solidFill>
              </a:rPr>
              <a:t>unclear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63BBAE2-9A30-41DD-88B5-FCAF3DB99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4533900"/>
            <a:ext cx="381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7863"/>
          </a:solidFill>
          <a:ln xmlns:a="http://schemas.openxmlformats.org/drawingml/2006/main" w="0">
            <a:solidFill>
              <a:srgbClr val="D87863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7017EDB-2C10-4003-B032-8487FE1F7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781550"/>
            <a:ext cx="4095750" cy="819150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0B1D2F"/>
          </a:solidFill>
          <a:ln xmlns:a="http://schemas.openxmlformats.org/drawingml/2006/main" w="9525">
            <a:solidFill>
              <a:srgbClr val="174E78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4398D49-0736-4FD7-A1B6-DF9DA9CE3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991100"/>
            <a:ext cx="47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5BE84"/>
                </a:solidFill>
              </a:defRPr>
            </a:pPr>
            <a:r>
              <a:rPr sz="1350" b="1">
                <a:solidFill>
                  <a:srgbClr val="D5BE84"/>
                </a:solidFill>
              </a:rPr>
              <a:t>04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D92C9FD-3DC8-4CD3-96D4-9684DEEF3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924425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6F1E8"/>
                </a:solidFill>
              </a:defRPr>
            </a:pPr>
            <a:r>
              <a:rPr sz="1575" b="1">
                <a:solidFill>
                  <a:srgbClr val="F6F1E8"/>
                </a:solidFill>
              </a:rPr>
              <a:t>Fulfilment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C834BD1-DABD-4DA6-B6E2-61DC9A932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523875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D87863"/>
                </a:solidFill>
              </a:defRPr>
            </a:pPr>
            <a:r>
              <a:rPr sz="1125" b="0">
                <a:solidFill>
                  <a:srgbClr val="D87863"/>
                </a:solidFill>
              </a:rPr>
              <a:t>fragmented</a:t>
            </a:r>
          </a:p>
        </p:txBody>
      </p:sp>
    </p:spTree>
    <p:extLst>
      <p:ext uri="{BB962C8B-B14F-4D97-AF65-F5344CB8AC3E}">
        <p14:creationId xmlns:p14="http://schemas.microsoft.com/office/powerpoint/2010/main" val="133738712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7142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78BC65A-6E84-41AB-B72A-E7F2939ED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975A"/>
          </a:solidFill>
          <a:ln xmlns:a="http://schemas.openxmlformats.org/drawingml/2006/main" w="0">
            <a:solidFill>
              <a:srgbClr val="B4975A"/>
            </a:solidFill>
            <a:prstDash val="solid"/>
          </a:ln>
        </p:spPr>
      </p:sp>
      <p:sp>
        <p:nvSpPr>
          <p:cNvPr id="2" name="section-3">
            <a:extLst xmlns:a="http://schemas.openxmlformats.org/drawingml/2006/main">
              <a:ext uri="{FF2B5EF4-FFF2-40B4-BE49-F238E27FC236}">
                <a16:creationId xmlns:a16="http://schemas.microsoft.com/office/drawing/2014/main" id="{17C9583C-0E5D-4F82-AE62-F4DC0DD94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857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D5BE84"/>
                </a:solidFill>
              </a:defRPr>
            </a:pPr>
            <a:r>
              <a:rPr sz="900" b="1">
                <a:solidFill>
                  <a:srgbClr val="D5BE84"/>
                </a:solidFill>
              </a:rPr>
              <a:t>WHY THAILAND</a:t>
            </a:r>
          </a:p>
        </p:txBody>
      </p:sp>
      <p:sp>
        <p:nvSpPr>
          <p:cNvPr id="3" name="page-3">
            <a:extLst xmlns:a="http://schemas.openxmlformats.org/drawingml/2006/main">
              <a:ext uri="{FF2B5EF4-FFF2-40B4-BE49-F238E27FC236}">
                <a16:creationId xmlns:a16="http://schemas.microsoft.com/office/drawing/2014/main" id="{4F9359BB-7ED1-466A-A5BE-87D2A25DE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8EA0B2"/>
                </a:solidFill>
              </a:defRPr>
            </a:pPr>
            <a:r>
              <a:rPr sz="825" b="0">
                <a:solidFill>
                  <a:srgbClr val="8EA0B2"/>
                </a:solidFill>
              </a:rPr>
              <a:t>03</a:t>
            </a:r>
          </a:p>
        </p:txBody>
      </p:sp>
      <p:sp>
        <p:nvSpPr>
          <p:cNvPr id="4" name="title-3">
            <a:extLst xmlns:a="http://schemas.openxmlformats.org/drawingml/2006/main">
              <a:ext uri="{FF2B5EF4-FFF2-40B4-BE49-F238E27FC236}">
                <a16:creationId xmlns:a16="http://schemas.microsoft.com/office/drawing/2014/main" id="{130E42B8-20FC-41D2-B98A-BF6625476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28650"/>
            <a:ext cx="10934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6F1E8"/>
                </a:solidFill>
              </a:defRPr>
            </a:pPr>
            <a:r>
              <a:rPr sz="2700" b="1">
                <a:solidFill>
                  <a:srgbClr val="F6F1E8"/>
                </a:solidFill>
              </a:rPr>
              <a:t>Thailand already has the pieces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FFFA61B-59F4-4A35-BB28-4819ABFE3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257300"/>
            <a:ext cx="10934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4E7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BAFAAB7-9F2D-4259-8BFA-DDD2C7785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62100"/>
            <a:ext cx="10572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C6D1DC"/>
                </a:solidFill>
              </a:defRPr>
            </a:pPr>
            <a:r>
              <a:rPr sz="1875" b="0">
                <a:solidFill>
                  <a:srgbClr val="C6D1DC"/>
                </a:solidFill>
              </a:rPr>
              <a:t>Demand, pharmacy capacity and digital reach are already substantial. The missing layer is trusted coordination.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F2A8E5E-4C23-4D1B-897A-A1AF50037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190750"/>
            <a:ext cx="3048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D5BE84"/>
                </a:solidFill>
              </a:defRPr>
            </a:pPr>
            <a:r>
              <a:rPr sz="4050" b="1">
                <a:solidFill>
                  <a:srgbClr val="D5BE84"/>
                </a:solidFill>
              </a:rPr>
              <a:t>74%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52537E7-E8A0-4E11-8401-130D3BF20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095625"/>
            <a:ext cx="304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6F1E8"/>
                </a:solidFill>
              </a:defRPr>
            </a:pPr>
            <a:r>
              <a:rPr sz="1650" b="1">
                <a:solidFill>
                  <a:srgbClr val="F6F1E8"/>
                </a:solidFill>
              </a:rPr>
              <a:t>of deaths linked to NCDs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009A20F-01A2-4D03-9DFD-5C9356F0A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733800"/>
            <a:ext cx="304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C6D1DC"/>
                </a:solidFill>
              </a:defRPr>
            </a:pPr>
            <a:r>
              <a:rPr sz="1200" b="0">
                <a:solidFill>
                  <a:srgbClr val="C6D1DC"/>
                </a:solidFill>
              </a:rPr>
              <a:t>WHO evidence points to sustained demand for long-term treatment and medicine access.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91A8C78-0F4C-4CB2-A053-FAB00D3EF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2190750"/>
            <a:ext cx="3048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D5BE84"/>
                </a:solidFill>
              </a:defRPr>
            </a:pPr>
            <a:r>
              <a:rPr sz="4050" b="1">
                <a:solidFill>
                  <a:srgbClr val="D5BE84"/>
                </a:solidFill>
              </a:rPr>
              <a:t>185.8M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7348ADB-A254-4424-B8BB-79AD22B49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3095625"/>
            <a:ext cx="304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6F1E8"/>
                </a:solidFill>
              </a:defRPr>
            </a:pPr>
            <a:r>
              <a:rPr sz="1650" b="1">
                <a:solidFill>
                  <a:srgbClr val="F6F1E8"/>
                </a:solidFill>
              </a:rPr>
              <a:t>outpatient visits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785AC87-7994-4FC8-ADE0-1FCCB2936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3733800"/>
            <a:ext cx="304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C6D1DC"/>
                </a:solidFill>
              </a:defRPr>
            </a:pPr>
            <a:r>
              <a:rPr sz="1200" b="0">
                <a:solidFill>
                  <a:srgbClr val="C6D1DC"/>
                </a:solidFill>
              </a:rPr>
              <a:t>Universal Coverage Scheme outpatient services in fiscal year 2025.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E38B2F2-3437-4869-AE5F-7B57257B9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190750"/>
            <a:ext cx="3048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D5BE84"/>
                </a:solidFill>
              </a:defRPr>
            </a:pPr>
            <a:r>
              <a:rPr sz="4050" b="1">
                <a:solidFill>
                  <a:srgbClr val="D5BE84"/>
                </a:solidFill>
              </a:rPr>
              <a:t>3,234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7F2ECB0-4499-45B4-86C1-652CB733D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095625"/>
            <a:ext cx="304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6F1E8"/>
                </a:solidFill>
              </a:defRPr>
            </a:pPr>
            <a:r>
              <a:rPr sz="1650" b="1">
                <a:solidFill>
                  <a:srgbClr val="F6F1E8"/>
                </a:solidFill>
              </a:rPr>
              <a:t>Bangkok medicine-sale licences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BC4E860-4DDA-4E7D-ACAC-5A01FE378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733800"/>
            <a:ext cx="304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C6D1DC"/>
                </a:solidFill>
              </a:defRPr>
            </a:pPr>
            <a:r>
              <a:rPr sz="1200" b="0">
                <a:solidFill>
                  <a:srgbClr val="C6D1DC"/>
                </a:solidFill>
              </a:rPr>
              <a:t>Thai FDA category ขย1 licences recorded as at 31 March 2026.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1D786EC-6B16-4770-9D8A-409E7A868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857750"/>
            <a:ext cx="10572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4E78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1965590-869D-4ADF-A135-EB51E19DA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143500"/>
            <a:ext cx="10572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6F1E8"/>
                </a:solidFill>
              </a:defRPr>
            </a:pPr>
            <a:r>
              <a:rPr sz="1725" b="1">
                <a:solidFill>
                  <a:srgbClr val="F6F1E8"/>
                </a:solidFill>
              </a:rPr>
              <a:t>89.7% of Thailand’s population aged 6+ used the internet in 2024.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8ECED94-230A-4EF6-9488-D47CD2388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695950"/>
            <a:ext cx="10572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D5BE84"/>
                </a:solidFill>
              </a:defRPr>
            </a:pPr>
            <a:r>
              <a:rPr sz="1350" b="0">
                <a:solidFill>
                  <a:srgbClr val="D5BE84"/>
                </a:solidFill>
              </a:rPr>
              <a:t>Anthovian’s thesis: connect an existing network rather than rebuild it.</a:t>
            </a:r>
          </a:p>
        </p:txBody>
      </p:sp>
    </p:spTree>
    <p:extLst>
      <p:ext uri="{BB962C8B-B14F-4D97-AF65-F5344CB8AC3E}">
        <p14:creationId xmlns:p14="http://schemas.microsoft.com/office/powerpoint/2010/main" val="108265481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7142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95A4936-F75F-4C62-B2EF-62DEE608F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975A"/>
          </a:solidFill>
          <a:ln xmlns:a="http://schemas.openxmlformats.org/drawingml/2006/main" w="0">
            <a:solidFill>
              <a:srgbClr val="B4975A"/>
            </a:solidFill>
            <a:prstDash val="solid"/>
          </a:ln>
        </p:spPr>
      </p:sp>
      <p:sp>
        <p:nvSpPr>
          <p:cNvPr id="2" name="section-4">
            <a:extLst xmlns:a="http://schemas.openxmlformats.org/drawingml/2006/main">
              <a:ext uri="{FF2B5EF4-FFF2-40B4-BE49-F238E27FC236}">
                <a16:creationId xmlns:a16="http://schemas.microsoft.com/office/drawing/2014/main" id="{D947DCB7-CD93-4027-ADF6-68785045B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857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D5BE84"/>
                </a:solidFill>
              </a:defRPr>
            </a:pPr>
            <a:r>
              <a:rPr sz="900" b="1">
                <a:solidFill>
                  <a:srgbClr val="D5BE84"/>
                </a:solidFill>
              </a:rPr>
              <a:t>THE VISION</a:t>
            </a:r>
          </a:p>
        </p:txBody>
      </p:sp>
      <p:sp>
        <p:nvSpPr>
          <p:cNvPr id="3" name="page-4">
            <a:extLst xmlns:a="http://schemas.openxmlformats.org/drawingml/2006/main">
              <a:ext uri="{FF2B5EF4-FFF2-40B4-BE49-F238E27FC236}">
                <a16:creationId xmlns:a16="http://schemas.microsoft.com/office/drawing/2014/main" id="{03838008-6046-4F5B-BA74-1A094037F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8EA0B2"/>
                </a:solidFill>
              </a:defRPr>
            </a:pPr>
            <a:r>
              <a:rPr sz="825" b="0">
                <a:solidFill>
                  <a:srgbClr val="8EA0B2"/>
                </a:solidFill>
              </a:rPr>
              <a:t>04</a:t>
            </a:r>
          </a:p>
        </p:txBody>
      </p:sp>
      <p:sp>
        <p:nvSpPr>
          <p:cNvPr id="4" name="title-4">
            <a:extLst xmlns:a="http://schemas.openxmlformats.org/drawingml/2006/main">
              <a:ext uri="{FF2B5EF4-FFF2-40B4-BE49-F238E27FC236}">
                <a16:creationId xmlns:a16="http://schemas.microsoft.com/office/drawing/2014/main" id="{F7E57169-4A68-402A-96B5-D816ED483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28650"/>
            <a:ext cx="10934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6F1E8"/>
                </a:solidFill>
              </a:defRPr>
            </a:pPr>
            <a:r>
              <a:rPr sz="2700" b="1">
                <a:solidFill>
                  <a:srgbClr val="F6F1E8"/>
                </a:solidFill>
              </a:rPr>
              <a:t>One pathway connects the journey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2CD4CE6-FC2E-4D31-8745-5D005A9EA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257300"/>
            <a:ext cx="10934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4E7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D5BD249-A95A-4A97-AE8A-D327D1A33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62100"/>
            <a:ext cx="10572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C6D1DC"/>
                </a:solidFill>
              </a:defRPr>
            </a:pPr>
            <a:r>
              <a:rPr sz="1875" b="0">
                <a:solidFill>
                  <a:srgbClr val="C6D1DC"/>
                </a:solidFill>
              </a:rPr>
              <a:t>Anthovian is designed as a digital pharmacy platform connecting patients, clinics and licensed pharmacies.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BAA7520-2341-4F6E-B91D-1EB0979AC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2990850"/>
            <a:ext cx="638175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4975A"/>
          </a:solidFill>
          <a:ln xmlns:a="http://schemas.openxmlformats.org/drawingml/2006/main" w="0">
            <a:solidFill>
              <a:srgbClr val="B4975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00511DF-31C7-4EB5-9CBE-A2F99185E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1975" y="2990850"/>
            <a:ext cx="638175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4975A"/>
          </a:solidFill>
          <a:ln xmlns:a="http://schemas.openxmlformats.org/drawingml/2006/main" w="0">
            <a:solidFill>
              <a:srgbClr val="B4975A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6E1E6BF-1385-4C65-AC40-2191D6F26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990850"/>
            <a:ext cx="638175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4975A"/>
          </a:solidFill>
          <a:ln xmlns:a="http://schemas.openxmlformats.org/drawingml/2006/main" w="0">
            <a:solidFill>
              <a:srgbClr val="B4975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56BB09D-9049-4175-83BD-CE5D69959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990850"/>
            <a:ext cx="638175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4975A"/>
          </a:solidFill>
          <a:ln xmlns:a="http://schemas.openxmlformats.org/drawingml/2006/main" w="0">
            <a:solidFill>
              <a:srgbClr val="B4975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D10C9CD-59F3-4D51-A58F-BC93E4F9E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1657350" cy="1676400"/>
          </a:xfrm>
          <a:prstGeom xmlns:a="http://schemas.openxmlformats.org/drawingml/2006/main" prst="roundRect">
            <a:avLst>
              <a:gd name="adj" fmla="val 8046"/>
            </a:avLst>
          </a:prstGeom>
          <a:solidFill xmlns:a="http://schemas.openxmlformats.org/drawingml/2006/main">
            <a:srgbClr val="0B1D2F"/>
          </a:solidFill>
          <a:ln xmlns:a="http://schemas.openxmlformats.org/drawingml/2006/main" w="9525">
            <a:solidFill>
              <a:srgbClr val="174E78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AFD190A-2DC6-4254-9695-6B5DAB176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52700"/>
            <a:ext cx="3429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5BE84"/>
                </a:solidFill>
              </a:defRPr>
            </a:pPr>
            <a:r>
              <a:rPr sz="1275" b="1">
                <a:solidFill>
                  <a:srgbClr val="D5BE84"/>
                </a:solidFill>
              </a:rPr>
              <a:t>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4FAACA4-1389-43A2-9A6D-A5E81A95D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43225"/>
            <a:ext cx="1314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6F1E8"/>
                </a:solidFill>
              </a:defRPr>
            </a:pPr>
            <a:r>
              <a:rPr sz="1725" b="1">
                <a:solidFill>
                  <a:srgbClr val="F6F1E8"/>
                </a:solidFill>
              </a:rPr>
              <a:t>Submit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F5B329C-2D59-46AC-AE5F-B85F310B1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371850"/>
            <a:ext cx="1314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C6D1DC"/>
                </a:solidFill>
              </a:defRPr>
            </a:pPr>
            <a:r>
              <a:rPr sz="1125" b="0">
                <a:solidFill>
                  <a:srgbClr val="C6D1DC"/>
                </a:solidFill>
              </a:rPr>
              <a:t>Prescription enters a secure workflow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5326FC5-6C1C-41D8-B1BA-8877FC7D2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5125" y="2381250"/>
            <a:ext cx="1657350" cy="1676400"/>
          </a:xfrm>
          <a:prstGeom xmlns:a="http://schemas.openxmlformats.org/drawingml/2006/main" prst="roundRect">
            <a:avLst>
              <a:gd name="adj" fmla="val 8046"/>
            </a:avLst>
          </a:prstGeom>
          <a:solidFill xmlns:a="http://schemas.openxmlformats.org/drawingml/2006/main">
            <a:srgbClr val="0B1D2F"/>
          </a:solidFill>
          <a:ln xmlns:a="http://schemas.openxmlformats.org/drawingml/2006/main" w="9525">
            <a:solidFill>
              <a:srgbClr val="174E78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5AE8A66-030B-4146-B2C9-1E5E2D616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2552700"/>
            <a:ext cx="3429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5BE84"/>
                </a:solidFill>
              </a:defRPr>
            </a:pPr>
            <a:r>
              <a:rPr sz="1275" b="1">
                <a:solidFill>
                  <a:srgbClr val="D5BE84"/>
                </a:solidFill>
              </a:rPr>
              <a:t>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7B52A91-C38D-4C5E-97EB-88CE759B8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2943225"/>
            <a:ext cx="1314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6F1E8"/>
                </a:solidFill>
              </a:defRPr>
            </a:pPr>
            <a:r>
              <a:rPr sz="1725" b="1">
                <a:solidFill>
                  <a:srgbClr val="F6F1E8"/>
                </a:solidFill>
              </a:rPr>
              <a:t>Compare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DB82E4C-23A5-4A28-8269-083FDABF2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3371850"/>
            <a:ext cx="1314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C6D1DC"/>
                </a:solidFill>
              </a:defRPr>
            </a:pPr>
            <a:r>
              <a:rPr sz="1125" b="0">
                <a:solidFill>
                  <a:srgbClr val="C6D1DC"/>
                </a:solidFill>
              </a:rPr>
              <a:t>Availability and total price become visible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68693A5-B8AB-4611-9BBC-8E02C8820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381250"/>
            <a:ext cx="1657350" cy="1676400"/>
          </a:xfrm>
          <a:prstGeom xmlns:a="http://schemas.openxmlformats.org/drawingml/2006/main" prst="roundRect">
            <a:avLst>
              <a:gd name="adj" fmla="val 8046"/>
            </a:avLst>
          </a:prstGeom>
          <a:solidFill xmlns:a="http://schemas.openxmlformats.org/drawingml/2006/main">
            <a:srgbClr val="0A2A4E"/>
          </a:solidFill>
          <a:ln xmlns:a="http://schemas.openxmlformats.org/drawingml/2006/main" w="9525">
            <a:solidFill>
              <a:srgbClr val="D5BE84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3413CF7-1FDB-4B12-A84A-05965A2ED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2552700"/>
            <a:ext cx="3429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5BE84"/>
                </a:solidFill>
              </a:defRPr>
            </a:pPr>
            <a:r>
              <a:rPr sz="1275" b="1">
                <a:solidFill>
                  <a:srgbClr val="D5BE84"/>
                </a:solidFill>
              </a:rPr>
              <a:t>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5EB8FF4-7649-4CB8-B058-48F3BA624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2943225"/>
            <a:ext cx="1314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6F1E8"/>
                </a:solidFill>
              </a:defRPr>
            </a:pPr>
            <a:r>
              <a:rPr sz="1725" b="1">
                <a:solidFill>
                  <a:srgbClr val="F6F1E8"/>
                </a:solidFill>
              </a:rPr>
              <a:t>Review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2DB4774-95AE-4086-9C27-4FC70B344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3371850"/>
            <a:ext cx="1314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C6D1DC"/>
                </a:solidFill>
              </a:defRPr>
            </a:pPr>
            <a:r>
              <a:rPr sz="1125" b="0">
                <a:solidFill>
                  <a:srgbClr val="C6D1DC"/>
                </a:solidFill>
              </a:rPr>
              <a:t>A licensed pharmacist retains control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18E6EC9-E599-4B3F-A4E8-B8FC1F8EF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3775" y="2381250"/>
            <a:ext cx="1657350" cy="1676400"/>
          </a:xfrm>
          <a:prstGeom xmlns:a="http://schemas.openxmlformats.org/drawingml/2006/main" prst="roundRect">
            <a:avLst>
              <a:gd name="adj" fmla="val 8046"/>
            </a:avLst>
          </a:prstGeom>
          <a:solidFill xmlns:a="http://schemas.openxmlformats.org/drawingml/2006/main">
            <a:srgbClr val="0B1D2F"/>
          </a:solidFill>
          <a:ln xmlns:a="http://schemas.openxmlformats.org/drawingml/2006/main" w="9525">
            <a:solidFill>
              <a:srgbClr val="174E78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F0BD62E-202E-4ED0-9B28-0A5939B9B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5225" y="2552700"/>
            <a:ext cx="3429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5BE84"/>
                </a:solidFill>
              </a:defRPr>
            </a:pPr>
            <a:r>
              <a:rPr sz="1275" b="1">
                <a:solidFill>
                  <a:srgbClr val="D5BE84"/>
                </a:solidFill>
              </a:rPr>
              <a:t>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A2F2F4C-148E-42A9-8BCE-10B49ED42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5225" y="2943225"/>
            <a:ext cx="1314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6F1E8"/>
                </a:solidFill>
              </a:defRPr>
            </a:pPr>
            <a:r>
              <a:rPr sz="1725" b="1">
                <a:solidFill>
                  <a:srgbClr val="F6F1E8"/>
                </a:solidFill>
              </a:rPr>
              <a:t>Confirm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7DBA048-6E25-4AAB-9967-3D68F693E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5225" y="3371850"/>
            <a:ext cx="1314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C6D1DC"/>
                </a:solidFill>
              </a:defRPr>
            </a:pPr>
            <a:r>
              <a:rPr sz="1125" b="0">
                <a:solidFill>
                  <a:srgbClr val="C6D1DC"/>
                </a:solidFill>
              </a:rPr>
              <a:t>Patient approves the final option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313A87A-07EA-4D40-939C-1026BE475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2381250"/>
            <a:ext cx="1657350" cy="1676400"/>
          </a:xfrm>
          <a:prstGeom xmlns:a="http://schemas.openxmlformats.org/drawingml/2006/main" prst="roundRect">
            <a:avLst>
              <a:gd name="adj" fmla="val 8046"/>
            </a:avLst>
          </a:prstGeom>
          <a:solidFill xmlns:a="http://schemas.openxmlformats.org/drawingml/2006/main">
            <a:srgbClr val="0B1D2F"/>
          </a:solidFill>
          <a:ln xmlns:a="http://schemas.openxmlformats.org/drawingml/2006/main" w="9525">
            <a:solidFill>
              <a:srgbClr val="174E78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133E043-20D7-4ECD-9E0D-EA8D8C7E9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2552700"/>
            <a:ext cx="3429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5BE84"/>
                </a:solidFill>
              </a:defRPr>
            </a:pPr>
            <a:r>
              <a:rPr sz="1275" b="1">
                <a:solidFill>
                  <a:srgbClr val="D5BE84"/>
                </a:solidFill>
              </a:rPr>
              <a:t>5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5433187-1D82-4BA9-BC70-88B307C65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2943225"/>
            <a:ext cx="1314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6F1E8"/>
                </a:solidFill>
              </a:defRPr>
            </a:pPr>
            <a:r>
              <a:rPr sz="1725" b="1">
                <a:solidFill>
                  <a:srgbClr val="F6F1E8"/>
                </a:solidFill>
              </a:rPr>
              <a:t>Fulfil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042947E-267B-40AF-A239-9493F8FDF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3371850"/>
            <a:ext cx="1314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C6D1DC"/>
                </a:solidFill>
              </a:defRPr>
            </a:pPr>
            <a:r>
              <a:rPr sz="1125" b="0">
                <a:solidFill>
                  <a:srgbClr val="C6D1DC"/>
                </a:solidFill>
              </a:rPr>
              <a:t>Pickup or delivery is tracked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7CCA068-4F53-4909-9F0E-0003C72DE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905375"/>
            <a:ext cx="933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D5BE84"/>
                </a:solidFill>
              </a:defRPr>
            </a:pPr>
            <a:r>
              <a:rPr sz="1350" b="0">
                <a:solidFill>
                  <a:srgbClr val="D5BE84"/>
                </a:solidFill>
              </a:rPr>
              <a:t>Public journey shown. Proprietary matching, verification and operating methodology remain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25044724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7142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3912068-FD8F-4072-961E-A0F6F522B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975A"/>
          </a:solidFill>
          <a:ln xmlns:a="http://schemas.openxmlformats.org/drawingml/2006/main" w="0">
            <a:solidFill>
              <a:srgbClr val="B4975A"/>
            </a:solidFill>
            <a:prstDash val="solid"/>
          </a:ln>
        </p:spPr>
      </p:sp>
      <p:sp>
        <p:nvSpPr>
          <p:cNvPr id="2" name="section-5">
            <a:extLst xmlns:a="http://schemas.openxmlformats.org/drawingml/2006/main">
              <a:ext uri="{FF2B5EF4-FFF2-40B4-BE49-F238E27FC236}">
                <a16:creationId xmlns:a16="http://schemas.microsoft.com/office/drawing/2014/main" id="{254FA7D5-96B9-4BA0-9425-BCBC5E2AE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857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D5BE84"/>
                </a:solidFill>
              </a:defRPr>
            </a:pPr>
            <a:r>
              <a:rPr sz="900" b="1">
                <a:solidFill>
                  <a:srgbClr val="D5BE84"/>
                </a:solidFill>
              </a:rPr>
              <a:t>THE PRODUCT</a:t>
            </a:r>
          </a:p>
        </p:txBody>
      </p:sp>
      <p:sp>
        <p:nvSpPr>
          <p:cNvPr id="3" name="page-5">
            <a:extLst xmlns:a="http://schemas.openxmlformats.org/drawingml/2006/main">
              <a:ext uri="{FF2B5EF4-FFF2-40B4-BE49-F238E27FC236}">
                <a16:creationId xmlns:a16="http://schemas.microsoft.com/office/drawing/2014/main" id="{AD94B2DB-55AC-4195-A76F-9153D70C5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8EA0B2"/>
                </a:solidFill>
              </a:defRPr>
            </a:pPr>
            <a:r>
              <a:rPr sz="825" b="0">
                <a:solidFill>
                  <a:srgbClr val="8EA0B2"/>
                </a:solidFill>
              </a:rPr>
              <a:t>05</a:t>
            </a:r>
          </a:p>
        </p:txBody>
      </p:sp>
      <p:sp>
        <p:nvSpPr>
          <p:cNvPr id="4" name="title-5">
            <a:extLst xmlns:a="http://schemas.openxmlformats.org/drawingml/2006/main">
              <a:ext uri="{FF2B5EF4-FFF2-40B4-BE49-F238E27FC236}">
                <a16:creationId xmlns:a16="http://schemas.microsoft.com/office/drawing/2014/main" id="{55CA65B6-F24B-4F6B-A591-459D3ADAB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28650"/>
            <a:ext cx="10934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6F1E8"/>
                </a:solidFill>
              </a:defRPr>
            </a:pPr>
            <a:r>
              <a:rPr sz="2700" b="1">
                <a:solidFill>
                  <a:srgbClr val="F6F1E8"/>
                </a:solidFill>
              </a:rPr>
              <a:t>Patients gain clarity without losing safeguards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CCFED85-1FB6-4C91-A917-63256A402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257300"/>
            <a:ext cx="10934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4E7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C76AAAA-9D9F-496F-97FB-7E1A57708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43050"/>
            <a:ext cx="4572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5BE84"/>
                </a:solidFill>
              </a:defRPr>
            </a:pPr>
            <a:r>
              <a:rPr sz="1350" b="1">
                <a:solidFill>
                  <a:srgbClr val="D5BE84"/>
                </a:solidFill>
              </a:rPr>
              <a:t>A conceptual Anthovian experience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B6CEA80-88D1-4BB0-9FC1-EE45A0C72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81200"/>
            <a:ext cx="6572250" cy="3714750"/>
          </a:xfrm>
          <a:prstGeom xmlns:a="http://schemas.openxmlformats.org/drawingml/2006/main" prst="roundRect">
            <a:avLst>
              <a:gd name="adj" fmla="val 4615"/>
            </a:avLst>
          </a:prstGeom>
          <a:solidFill xmlns:a="http://schemas.openxmlformats.org/drawingml/2006/main">
            <a:srgbClr val="F6F1E8"/>
          </a:solidFill>
          <a:ln xmlns:a="http://schemas.openxmlformats.org/drawingml/2006/main" w="0">
            <a:solidFill>
              <a:srgbClr val="F6F1E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22276C1-0A99-4878-AF88-760157987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190750"/>
            <a:ext cx="611505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071421"/>
          </a:solidFill>
          <a:ln xmlns:a="http://schemas.openxmlformats.org/drawingml/2006/main" w="0">
            <a:solidFill>
              <a:srgbClr val="071421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45C818B-ED4C-4237-BA9A-0F8167F14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30505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5BE84"/>
                </a:solidFill>
              </a:defRPr>
            </a:pPr>
            <a:r>
              <a:rPr sz="1050" b="1">
                <a:solidFill>
                  <a:srgbClr val="D5BE84"/>
                </a:solidFill>
              </a:rPr>
              <a:t>ANTHOVIAN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4C60098-8948-4388-9DDA-487D2D495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857500"/>
            <a:ext cx="581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71421"/>
                </a:solidFill>
              </a:defRPr>
            </a:pPr>
            <a:r>
              <a:rPr sz="1800" b="1">
                <a:solidFill>
                  <a:srgbClr val="071421"/>
                </a:solidFill>
              </a:rPr>
              <a:t>Prescription ready for comparison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4607CF9-E6E5-4849-B036-E22F6F6A2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371850"/>
            <a:ext cx="581025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3EEE5"/>
          </a:solidFill>
          <a:ln xmlns:a="http://schemas.openxmlformats.org/drawingml/2006/main" w="9525">
            <a:solidFill>
              <a:srgbClr val="DAD1C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093A632-0989-4582-92A0-5426A6CAA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5242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71421"/>
                </a:solidFill>
              </a:defRPr>
            </a:pPr>
            <a:r>
              <a:rPr sz="1200" b="1">
                <a:solidFill>
                  <a:srgbClr val="071421"/>
                </a:solidFill>
              </a:rPr>
              <a:t>Licensed Pharmacy 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B4C44C2-7F73-4014-AF90-89F977A02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524250"/>
            <a:ext cx="933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2C7359"/>
                </a:solidFill>
              </a:defRPr>
            </a:pPr>
            <a:r>
              <a:rPr sz="1050" b="0">
                <a:solidFill>
                  <a:srgbClr val="2C7359"/>
                </a:solidFill>
              </a:rPr>
              <a:t>Confirmed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2BB8105-BFA5-498B-9996-F5D1ADDF4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505200"/>
            <a:ext cx="876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0A2A4E"/>
                </a:solidFill>
              </a:defRPr>
            </a:pPr>
            <a:r>
              <a:rPr sz="1350" b="1">
                <a:solidFill>
                  <a:srgbClr val="0A2A4E"/>
                </a:solidFill>
              </a:rPr>
              <a:t>฿1,240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88E5097-B19F-4DA7-86AD-8B704CF0C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524250"/>
            <a:ext cx="876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174E78"/>
                </a:solidFill>
              </a:defRPr>
            </a:pPr>
            <a:r>
              <a:rPr sz="1050" b="0">
                <a:solidFill>
                  <a:srgbClr val="174E78"/>
                </a:solidFill>
              </a:rPr>
              <a:t>Today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0C0239A-DF3C-4A6C-B4C7-E747D9E1C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038600"/>
            <a:ext cx="581025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E9E2D3"/>
          </a:solidFill>
          <a:ln xmlns:a="http://schemas.openxmlformats.org/drawingml/2006/main" w="9525">
            <a:solidFill>
              <a:srgbClr val="B4975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1C3BEDD-649C-4A1E-AF90-16E2B9447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1910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71421"/>
                </a:solidFill>
              </a:defRPr>
            </a:pPr>
            <a:r>
              <a:rPr sz="1200" b="1">
                <a:solidFill>
                  <a:srgbClr val="071421"/>
                </a:solidFill>
              </a:rPr>
              <a:t>Licensed Pharmacy B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6DE3ABC-AD43-4140-A577-1F7D92828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191000"/>
            <a:ext cx="933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2C7359"/>
                </a:solidFill>
              </a:defRPr>
            </a:pPr>
            <a:r>
              <a:rPr sz="1050" b="0">
                <a:solidFill>
                  <a:srgbClr val="2C7359"/>
                </a:solidFill>
              </a:rPr>
              <a:t>Confirmed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2B16DFD-1A76-4CA4-A336-536D79D9A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171950"/>
            <a:ext cx="876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0A2A4E"/>
                </a:solidFill>
              </a:defRPr>
            </a:pPr>
            <a:r>
              <a:rPr sz="1350" b="1">
                <a:solidFill>
                  <a:srgbClr val="0A2A4E"/>
                </a:solidFill>
              </a:rPr>
              <a:t>฿1,180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83D71A4-CA7D-4228-9B8B-2F124ADD0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4191000"/>
            <a:ext cx="876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174E78"/>
                </a:solidFill>
              </a:defRPr>
            </a:pPr>
            <a:r>
              <a:rPr sz="1050" b="0">
                <a:solidFill>
                  <a:srgbClr val="174E78"/>
                </a:solidFill>
              </a:rPr>
              <a:t>Tomorrow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D145690-5A88-4943-8EA7-F2722C75C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705350"/>
            <a:ext cx="581025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3EEE5"/>
          </a:solidFill>
          <a:ln xmlns:a="http://schemas.openxmlformats.org/drawingml/2006/main" w="9525">
            <a:solidFill>
              <a:srgbClr val="DAD1C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0AA1651-30C8-4320-AA9D-685AA495A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8577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71421"/>
                </a:solidFill>
              </a:defRPr>
            </a:pPr>
            <a:r>
              <a:rPr sz="1200" b="1">
                <a:solidFill>
                  <a:srgbClr val="071421"/>
                </a:solidFill>
              </a:rPr>
              <a:t>Licensed Pharmacy C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2235189-50DB-4279-A8FF-3D7D77E1F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857750"/>
            <a:ext cx="933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8C6C2B"/>
                </a:solidFill>
              </a:defRPr>
            </a:pPr>
            <a:r>
              <a:rPr sz="1050" b="0">
                <a:solidFill>
                  <a:srgbClr val="8C6C2B"/>
                </a:solidFill>
              </a:rPr>
              <a:t>Checking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B26111E-D3D4-4914-859F-805528D9E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838700"/>
            <a:ext cx="876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0A2A4E"/>
                </a:solidFill>
              </a:defRPr>
            </a:pPr>
            <a:r>
              <a:rPr sz="1350" b="1">
                <a:solidFill>
                  <a:srgbClr val="0A2A4E"/>
                </a:solidFill>
              </a:rPr>
              <a:t>—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ECC944B-A2B4-49B2-B0D9-B9B64501C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4857750"/>
            <a:ext cx="876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174E78"/>
                </a:solidFill>
              </a:defRPr>
            </a:pPr>
            <a:r>
              <a:rPr sz="1050" b="0">
                <a:solidFill>
                  <a:srgbClr val="174E78"/>
                </a:solidFill>
              </a:rPr>
              <a:t>—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E566999-F2CB-45FF-BEEE-BC1115D26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448300"/>
            <a:ext cx="5810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E6A62"/>
                </a:solidFill>
              </a:defRPr>
            </a:pPr>
            <a:r>
              <a:rPr sz="900" b="0">
                <a:solidFill>
                  <a:srgbClr val="6E6A62"/>
                </a:solidFill>
              </a:rPr>
              <a:t>Illustrative interface — not a live product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DB6E585-3504-4D1D-B40A-277736C8C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2000250"/>
            <a:ext cx="3238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6F1E8"/>
                </a:solidFill>
              </a:defRPr>
            </a:pPr>
            <a:r>
              <a:rPr sz="1800" b="1">
                <a:solidFill>
                  <a:srgbClr val="F6F1E8"/>
                </a:solidFill>
              </a:rPr>
              <a:t>What remains visible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3776A45-1368-4CD0-90FF-AACC2A60E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2628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4975A"/>
          </a:solidFill>
          <a:ln xmlns:a="http://schemas.openxmlformats.org/drawingml/2006/main" w="0">
            <a:solidFill>
              <a:srgbClr val="B4975A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8F9AF7E-B83E-4076-82C2-A96CDB377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5336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6D1DC"/>
                </a:solidFill>
              </a:defRPr>
            </a:pPr>
            <a:r>
              <a:rPr sz="1350" b="0">
                <a:solidFill>
                  <a:srgbClr val="C6D1DC"/>
                </a:solidFill>
              </a:rPr>
              <a:t>Confirmed availability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2B86BFE-8605-48B1-AB04-C8CB64D93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32004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4975A"/>
          </a:solidFill>
          <a:ln xmlns:a="http://schemas.openxmlformats.org/drawingml/2006/main" w="0">
            <a:solidFill>
              <a:srgbClr val="B4975A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D7EDF5D-FDF4-4923-AB81-FDA2333A1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1051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6D1DC"/>
                </a:solidFill>
              </a:defRPr>
            </a:pPr>
            <a:r>
              <a:rPr sz="1350" b="0">
                <a:solidFill>
                  <a:srgbClr val="C6D1DC"/>
                </a:solidFill>
              </a:rPr>
              <a:t>Itemised total price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6967FDE-8816-4F8F-ACE1-8E57FFE3F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3771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4975A"/>
          </a:solidFill>
          <a:ln xmlns:a="http://schemas.openxmlformats.org/drawingml/2006/main" w="0">
            <a:solidFill>
              <a:srgbClr val="B4975A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C866AC9-8490-43D6-931F-FBC380D38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6766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6D1DC"/>
                </a:solidFill>
              </a:defRPr>
            </a:pPr>
            <a:r>
              <a:rPr sz="1350" b="0">
                <a:solidFill>
                  <a:srgbClr val="C6D1DC"/>
                </a:solidFill>
              </a:rPr>
              <a:t>Licensed seller identity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F7F26A2-3F6D-48CA-A6F3-5DE37C75D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43434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4975A"/>
          </a:solidFill>
          <a:ln xmlns:a="http://schemas.openxmlformats.org/drawingml/2006/main" w="0">
            <a:solidFill>
              <a:srgbClr val="B4975A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B21B873-E641-431D-B0B9-B8C8094FA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2481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6D1DC"/>
                </a:solidFill>
              </a:defRPr>
            </a:pPr>
            <a:r>
              <a:rPr sz="1350" b="0">
                <a:solidFill>
                  <a:srgbClr val="C6D1DC"/>
                </a:solidFill>
              </a:rPr>
              <a:t>Pharmacist review status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CA89022-335F-42EF-BEF5-B5A691413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4914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4975A"/>
          </a:solidFill>
          <a:ln xmlns:a="http://schemas.openxmlformats.org/drawingml/2006/main" w="0">
            <a:solidFill>
              <a:srgbClr val="B4975A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7409B19-EDB2-4C1A-8FEA-5FBE0E7BE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8196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6D1DC"/>
                </a:solidFill>
              </a:defRPr>
            </a:pPr>
            <a:r>
              <a:rPr sz="1350" b="0">
                <a:solidFill>
                  <a:srgbClr val="C6D1DC"/>
                </a:solidFill>
              </a:rPr>
              <a:t>Pickup or delivery timing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0D8CC09-644D-4E31-BD47-CBF389224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5524500"/>
            <a:ext cx="3238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5BE84"/>
                </a:solidFill>
              </a:defRPr>
            </a:pPr>
            <a:r>
              <a:rPr sz="1200" b="1">
                <a:solidFill>
                  <a:srgbClr val="D5BE84"/>
                </a:solidFill>
              </a:rPr>
              <a:t>No diagnosis. No prescribing. No automatic substitution.</a:t>
            </a:r>
          </a:p>
        </p:txBody>
      </p:sp>
    </p:spTree>
    <p:extLst>
      <p:ext uri="{BB962C8B-B14F-4D97-AF65-F5344CB8AC3E}">
        <p14:creationId xmlns:p14="http://schemas.microsoft.com/office/powerpoint/2010/main" val="36478137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7142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94FEEC7-9B83-4CD1-85C2-0D467D947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975A"/>
          </a:solidFill>
          <a:ln xmlns:a="http://schemas.openxmlformats.org/drawingml/2006/main" w="0">
            <a:solidFill>
              <a:srgbClr val="B4975A"/>
            </a:solidFill>
            <a:prstDash val="solid"/>
          </a:ln>
        </p:spPr>
      </p:sp>
      <p:sp>
        <p:nvSpPr>
          <p:cNvPr id="2" name="section-6">
            <a:extLst xmlns:a="http://schemas.openxmlformats.org/drawingml/2006/main">
              <a:ext uri="{FF2B5EF4-FFF2-40B4-BE49-F238E27FC236}">
                <a16:creationId xmlns:a16="http://schemas.microsoft.com/office/drawing/2014/main" id="{EFD611EE-C756-4B0D-8833-8F158B6A8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857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D5BE84"/>
                </a:solidFill>
              </a:defRPr>
            </a:pPr>
            <a:r>
              <a:rPr sz="900" b="1">
                <a:solidFill>
                  <a:srgbClr val="D5BE84"/>
                </a:solidFill>
              </a:rPr>
              <a:t>NETWORK VALUE</a:t>
            </a:r>
          </a:p>
        </p:txBody>
      </p:sp>
      <p:sp>
        <p:nvSpPr>
          <p:cNvPr id="3" name="page-6">
            <a:extLst xmlns:a="http://schemas.openxmlformats.org/drawingml/2006/main">
              <a:ext uri="{FF2B5EF4-FFF2-40B4-BE49-F238E27FC236}">
                <a16:creationId xmlns:a16="http://schemas.microsoft.com/office/drawing/2014/main" id="{19851C4C-E0A1-4FA0-8706-362FE82EF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8EA0B2"/>
                </a:solidFill>
              </a:defRPr>
            </a:pPr>
            <a:r>
              <a:rPr sz="825" b="0">
                <a:solidFill>
                  <a:srgbClr val="8EA0B2"/>
                </a:solidFill>
              </a:rPr>
              <a:t>06</a:t>
            </a:r>
          </a:p>
        </p:txBody>
      </p:sp>
      <p:sp>
        <p:nvSpPr>
          <p:cNvPr id="4" name="title-6">
            <a:extLst xmlns:a="http://schemas.openxmlformats.org/drawingml/2006/main">
              <a:ext uri="{FF2B5EF4-FFF2-40B4-BE49-F238E27FC236}">
                <a16:creationId xmlns:a16="http://schemas.microsoft.com/office/drawing/2014/main" id="{B108F816-8DDB-4107-9A26-ACA40FAA7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28650"/>
            <a:ext cx="10934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6F1E8"/>
                </a:solidFill>
              </a:defRPr>
            </a:pPr>
            <a:r>
              <a:rPr sz="2700" b="1">
                <a:solidFill>
                  <a:srgbClr val="F6F1E8"/>
                </a:solidFill>
              </a:rPr>
              <a:t>One flow creates value for every participant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0542886-0447-4AC8-AC44-588506383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257300"/>
            <a:ext cx="10934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4E7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616D514-12EA-49B2-BAD4-6011FEE4F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809750"/>
            <a:ext cx="3333750" cy="2952750"/>
          </a:xfrm>
          <a:prstGeom xmlns:a="http://schemas.openxmlformats.org/drawingml/2006/main" prst="roundRect">
            <a:avLst>
              <a:gd name="adj" fmla="val 4516"/>
            </a:avLst>
          </a:prstGeom>
          <a:solidFill xmlns:a="http://schemas.openxmlformats.org/drawingml/2006/main">
            <a:srgbClr val="0B1D2F"/>
          </a:solidFill>
          <a:ln xmlns:a="http://schemas.openxmlformats.org/drawingml/2006/main" w="19050">
            <a:solidFill>
              <a:srgbClr val="B4975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4708C85-FF60-41A0-AA3E-EF1CAB99D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076450"/>
            <a:ext cx="514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B4975A"/>
                </a:solidFill>
              </a:defRPr>
            </a:pPr>
            <a:r>
              <a:rPr sz="1350" b="1">
                <a:solidFill>
                  <a:srgbClr val="B4975A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72CAAC0-56B9-41AB-A09E-95683530B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71750"/>
            <a:ext cx="285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6F1E8"/>
                </a:solidFill>
              </a:defRPr>
            </a:pPr>
            <a:r>
              <a:rPr sz="1950" b="1">
                <a:solidFill>
                  <a:srgbClr val="F6F1E8"/>
                </a:solidFill>
              </a:rPr>
              <a:t>PATIENTS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7FE96F5-C5A4-4CE3-A22C-7C00721C8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00400"/>
            <a:ext cx="28575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C6D1DC"/>
                </a:solidFill>
              </a:defRPr>
            </a:pPr>
            <a:r>
              <a:rPr sz="1575" b="0">
                <a:solidFill>
                  <a:srgbClr val="C6D1DC"/>
                </a:solidFill>
              </a:rPr>
              <a:t>Know what is available, what it costs and what happens next.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E9BC928-E17D-47CE-9E69-92E3639C9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09750"/>
            <a:ext cx="3333750" cy="2952750"/>
          </a:xfrm>
          <a:prstGeom xmlns:a="http://schemas.openxmlformats.org/drawingml/2006/main" prst="roundRect">
            <a:avLst>
              <a:gd name="adj" fmla="val 4516"/>
            </a:avLst>
          </a:prstGeom>
          <a:solidFill xmlns:a="http://schemas.openxmlformats.org/drawingml/2006/main">
            <a:srgbClr val="0B1D2F"/>
          </a:solidFill>
          <a:ln xmlns:a="http://schemas.openxmlformats.org/drawingml/2006/main" w="19050">
            <a:solidFill>
              <a:srgbClr val="174E78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39276B0-7D28-4B5D-8773-657088D61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076450"/>
            <a:ext cx="514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4E78"/>
                </a:solidFill>
              </a:defRPr>
            </a:pPr>
            <a:r>
              <a:rPr sz="1350" b="1">
                <a:solidFill>
                  <a:srgbClr val="174E78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B5289CA-31C4-4EC5-894D-9BF6FE407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571750"/>
            <a:ext cx="285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6F1E8"/>
                </a:solidFill>
              </a:defRPr>
            </a:pPr>
            <a:r>
              <a:rPr sz="1950" b="1">
                <a:solidFill>
                  <a:srgbClr val="F6F1E8"/>
                </a:solidFill>
              </a:rPr>
              <a:t>CLINICS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FFD8F26-BAE2-46BE-8CC7-86CCAEFCE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200400"/>
            <a:ext cx="28575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C6D1DC"/>
                </a:solidFill>
              </a:defRPr>
            </a:pPr>
            <a:r>
              <a:rPr sz="1575" b="0">
                <a:solidFill>
                  <a:srgbClr val="C6D1DC"/>
                </a:solidFill>
              </a:rPr>
              <a:t>Refer into a dependable fulfilment network and reduce follow-up friction.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17136C2-B38E-4FA5-968A-F9B72EC8A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1809750"/>
            <a:ext cx="3333750" cy="2952750"/>
          </a:xfrm>
          <a:prstGeom xmlns:a="http://schemas.openxmlformats.org/drawingml/2006/main" prst="roundRect">
            <a:avLst>
              <a:gd name="adj" fmla="val 4516"/>
            </a:avLst>
          </a:prstGeom>
          <a:solidFill xmlns:a="http://schemas.openxmlformats.org/drawingml/2006/main">
            <a:srgbClr val="0B1D2F"/>
          </a:solidFill>
          <a:ln xmlns:a="http://schemas.openxmlformats.org/drawingml/2006/main" w="19050">
            <a:solidFill>
              <a:srgbClr val="5BAA8B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96ACD28-7FCB-463A-8055-190641A72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076450"/>
            <a:ext cx="514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BAA8B"/>
                </a:solidFill>
              </a:defRPr>
            </a:pPr>
            <a:r>
              <a:rPr sz="1350" b="1">
                <a:solidFill>
                  <a:srgbClr val="5BAA8B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181D640-63FF-4230-9A03-9E84BE616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571750"/>
            <a:ext cx="285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6F1E8"/>
                </a:solidFill>
              </a:defRPr>
            </a:pPr>
            <a:r>
              <a:rPr sz="1950" b="1">
                <a:solidFill>
                  <a:srgbClr val="F6F1E8"/>
                </a:solidFill>
              </a:rPr>
              <a:t>PHARMACIES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648E61A-7EDF-44EE-BEEA-5DD52001E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200400"/>
            <a:ext cx="28575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C6D1DC"/>
                </a:solidFill>
              </a:defRPr>
            </a:pPr>
            <a:r>
              <a:rPr sz="1575" b="0">
                <a:solidFill>
                  <a:srgbClr val="C6D1DC"/>
                </a:solidFill>
              </a:rPr>
              <a:t>Receive structured demand while retaining every professional decision.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63429B5-6783-441E-8D54-40CAB6A7E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219700"/>
            <a:ext cx="10572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4E78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38B33DA-5458-45A2-8DC7-C18EE1999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467350"/>
            <a:ext cx="1009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D5BE84"/>
                </a:solidFill>
              </a:defRPr>
            </a:pPr>
            <a:r>
              <a:rPr sz="1425" b="1">
                <a:solidFill>
                  <a:srgbClr val="D5BE84"/>
                </a:solidFill>
              </a:rPr>
              <a:t>Insurers are a later network layer—not part of the initial public promise.</a:t>
            </a:r>
          </a:p>
        </p:txBody>
      </p:sp>
    </p:spTree>
    <p:extLst>
      <p:ext uri="{BB962C8B-B14F-4D97-AF65-F5344CB8AC3E}">
        <p14:creationId xmlns:p14="http://schemas.microsoft.com/office/powerpoint/2010/main" val="44304065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7142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4B15B0D-D073-4202-BAD1-6043C7E55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975A"/>
          </a:solidFill>
          <a:ln xmlns:a="http://schemas.openxmlformats.org/drawingml/2006/main" w="0">
            <a:solidFill>
              <a:srgbClr val="B4975A"/>
            </a:solidFill>
            <a:prstDash val="solid"/>
          </a:ln>
        </p:spPr>
      </p:sp>
      <p:sp>
        <p:nvSpPr>
          <p:cNvPr id="2" name="section-7">
            <a:extLst xmlns:a="http://schemas.openxmlformats.org/drawingml/2006/main">
              <a:ext uri="{FF2B5EF4-FFF2-40B4-BE49-F238E27FC236}">
                <a16:creationId xmlns:a16="http://schemas.microsoft.com/office/drawing/2014/main" id="{26930EDE-5220-43E7-A281-818BE9712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857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D5BE84"/>
                </a:solidFill>
              </a:defRPr>
            </a:pPr>
            <a:r>
              <a:rPr sz="900" b="1">
                <a:solidFill>
                  <a:srgbClr val="D5BE84"/>
                </a:solidFill>
              </a:rPr>
              <a:t>RESPONSIBLE AI</a:t>
            </a:r>
          </a:p>
        </p:txBody>
      </p:sp>
      <p:sp>
        <p:nvSpPr>
          <p:cNvPr id="3" name="page-7">
            <a:extLst xmlns:a="http://schemas.openxmlformats.org/drawingml/2006/main">
              <a:ext uri="{FF2B5EF4-FFF2-40B4-BE49-F238E27FC236}">
                <a16:creationId xmlns:a16="http://schemas.microsoft.com/office/drawing/2014/main" id="{714C8D5F-2ED3-4427-83A3-0D69C1B8E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8EA0B2"/>
                </a:solidFill>
              </a:defRPr>
            </a:pPr>
            <a:r>
              <a:rPr sz="825" b="0">
                <a:solidFill>
                  <a:srgbClr val="8EA0B2"/>
                </a:solidFill>
              </a:rPr>
              <a:t>07</a:t>
            </a:r>
          </a:p>
        </p:txBody>
      </p:sp>
      <p:sp>
        <p:nvSpPr>
          <p:cNvPr id="4" name="title-7">
            <a:extLst xmlns:a="http://schemas.openxmlformats.org/drawingml/2006/main">
              <a:ext uri="{FF2B5EF4-FFF2-40B4-BE49-F238E27FC236}">
                <a16:creationId xmlns:a16="http://schemas.microsoft.com/office/drawing/2014/main" id="{DDEA7FD0-A21F-4B1A-8BFA-CA28191A7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28650"/>
            <a:ext cx="10934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6F1E8"/>
                </a:solidFill>
              </a:defRPr>
            </a:pPr>
            <a:r>
              <a:rPr sz="2700" b="1">
                <a:solidFill>
                  <a:srgbClr val="F6F1E8"/>
                </a:solidFill>
              </a:rPr>
              <a:t>AI assists the workflow—not the clinical decision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509C2A6-A0E5-468F-AD0B-D9F5656D2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257300"/>
            <a:ext cx="10934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4E7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574F9AB-B72C-4365-B1AB-AF61530DD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695450"/>
            <a:ext cx="5000625" cy="3695700"/>
          </a:xfrm>
          <a:prstGeom xmlns:a="http://schemas.openxmlformats.org/drawingml/2006/main" prst="roundRect">
            <a:avLst>
              <a:gd name="adj" fmla="val 3608"/>
            </a:avLst>
          </a:prstGeom>
          <a:solidFill xmlns:a="http://schemas.openxmlformats.org/drawingml/2006/main">
            <a:srgbClr val="0B1D2F"/>
          </a:solidFill>
          <a:ln xmlns:a="http://schemas.openxmlformats.org/drawingml/2006/main" w="9525">
            <a:solidFill>
              <a:srgbClr val="174E7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1076993-82AB-4BE0-B055-1C919BE22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1695450"/>
            <a:ext cx="5000625" cy="3695700"/>
          </a:xfrm>
          <a:prstGeom xmlns:a="http://schemas.openxmlformats.org/drawingml/2006/main" prst="roundRect">
            <a:avLst>
              <a:gd name="adj" fmla="val 3608"/>
            </a:avLst>
          </a:prstGeom>
          <a:solidFill xmlns:a="http://schemas.openxmlformats.org/drawingml/2006/main">
            <a:srgbClr val="0B1D2F"/>
          </a:solidFill>
          <a:ln xmlns:a="http://schemas.openxmlformats.org/drawingml/2006/main" w="9525">
            <a:solidFill>
              <a:srgbClr val="B4975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C5A45D4-8131-42D4-8BF1-69B4E95F3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019300"/>
            <a:ext cx="4191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6F1E8"/>
                </a:solidFill>
              </a:defRPr>
            </a:pPr>
            <a:r>
              <a:rPr sz="2100" b="1">
                <a:solidFill>
                  <a:srgbClr val="F6F1E8"/>
                </a:solidFill>
              </a:rPr>
              <a:t>AI can support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43B5665-AE15-49C1-BAED-7218813AA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43675" y="2019300"/>
            <a:ext cx="4191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6F1E8"/>
                </a:solidFill>
              </a:defRPr>
            </a:pPr>
            <a:r>
              <a:rPr sz="2100" b="1">
                <a:solidFill>
                  <a:srgbClr val="F6F1E8"/>
                </a:solidFill>
              </a:rPr>
              <a:t>Licensed professionals decide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FEB1775-6FD6-476C-863D-920591887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67000"/>
            <a:ext cx="228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74E78"/>
                </a:solidFill>
              </a:defRPr>
            </a:pPr>
            <a:r>
              <a:rPr sz="1650" b="0">
                <a:solidFill>
                  <a:srgbClr val="174E78"/>
                </a:solidFill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C1A6EC1-BE10-4A6A-B95F-DEF0F1FCB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647950"/>
            <a:ext cx="3905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C6D1DC"/>
                </a:solidFill>
              </a:defRPr>
            </a:pPr>
            <a:r>
              <a:rPr sz="1425" b="0">
                <a:solidFill>
                  <a:srgbClr val="C6D1DC"/>
                </a:solidFill>
              </a:rPr>
              <a:t>Information extraction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94835FF-AFB1-483C-8A54-F6A913275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62300"/>
            <a:ext cx="228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74E78"/>
                </a:solidFill>
              </a:defRPr>
            </a:pPr>
            <a:r>
              <a:rPr sz="1650" b="0">
                <a:solidFill>
                  <a:srgbClr val="174E78"/>
                </a:solidFill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F3D17A1-4F4F-4BFD-8EE2-8D5EAAD9C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143250"/>
            <a:ext cx="3905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C6D1DC"/>
                </a:solidFill>
              </a:defRPr>
            </a:pPr>
            <a:r>
              <a:rPr sz="1425" b="0">
                <a:solidFill>
                  <a:srgbClr val="C6D1DC"/>
                </a:solidFill>
              </a:rPr>
              <a:t>Product normalisation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78EA175-D59F-488F-96F9-C9976C891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657600"/>
            <a:ext cx="228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74E78"/>
                </a:solidFill>
              </a:defRPr>
            </a:pPr>
            <a:r>
              <a:rPr sz="1650" b="0">
                <a:solidFill>
                  <a:srgbClr val="174E78"/>
                </a:solidFill>
              </a:rPr>
              <a:t>•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715B429-A53B-4882-A95C-AE87E45F7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638550"/>
            <a:ext cx="3905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C6D1DC"/>
                </a:solidFill>
              </a:defRPr>
            </a:pPr>
            <a:r>
              <a:rPr sz="1425" b="0">
                <a:solidFill>
                  <a:srgbClr val="C6D1DC"/>
                </a:solidFill>
              </a:rPr>
              <a:t>Missing-data detection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18615DA-E4E5-4FC0-BE17-E8B8FEA44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152900"/>
            <a:ext cx="228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74E78"/>
                </a:solidFill>
              </a:defRPr>
            </a:pPr>
            <a:r>
              <a:rPr sz="1650" b="0">
                <a:solidFill>
                  <a:srgbClr val="174E78"/>
                </a:solidFill>
              </a:rPr>
              <a:t>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613A9A3-3F8B-4B69-A49B-DAA7CEDD9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133850"/>
            <a:ext cx="3905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C6D1DC"/>
                </a:solidFill>
              </a:defRPr>
            </a:pPr>
            <a:r>
              <a:rPr sz="1425" b="0">
                <a:solidFill>
                  <a:srgbClr val="C6D1DC"/>
                </a:solidFill>
              </a:rPr>
              <a:t>Administrative matching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66A1B93-89EB-4A4D-BCFB-BEBC743ED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48200"/>
            <a:ext cx="228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74E78"/>
                </a:solidFill>
              </a:defRPr>
            </a:pPr>
            <a:r>
              <a:rPr sz="1650" b="0">
                <a:solidFill>
                  <a:srgbClr val="174E78"/>
                </a:solidFill>
              </a:rPr>
              <a:t>•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EB483EB-C1B2-4F4B-BB50-EF2FCC427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629150"/>
            <a:ext cx="3905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C6D1DC"/>
                </a:solidFill>
              </a:defRPr>
            </a:pPr>
            <a:r>
              <a:rPr sz="1425" b="0">
                <a:solidFill>
                  <a:srgbClr val="C6D1DC"/>
                </a:solidFill>
              </a:rPr>
              <a:t>Clear patient communication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8E3322D-648E-4524-A627-9555527E7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2725" y="2667000"/>
            <a:ext cx="228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5BE84"/>
                </a:solidFill>
              </a:defRPr>
            </a:pPr>
            <a:r>
              <a:rPr sz="1650" b="0">
                <a:solidFill>
                  <a:srgbClr val="D5BE84"/>
                </a:solidFill>
              </a:rPr>
              <a:t>•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79A37F7-9F71-49A7-9E69-991289A63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67525" y="2647950"/>
            <a:ext cx="3905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C6D1DC"/>
                </a:solidFill>
              </a:defRPr>
            </a:pPr>
            <a:r>
              <a:rPr sz="1425" b="0">
                <a:solidFill>
                  <a:srgbClr val="C6D1DC"/>
                </a:solidFill>
              </a:rPr>
              <a:t>Prescription validity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CFA8F4A-B470-4A95-90D1-8B5C6D816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2725" y="3162300"/>
            <a:ext cx="228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5BE84"/>
                </a:solidFill>
              </a:defRPr>
            </a:pPr>
            <a:r>
              <a:rPr sz="1650" b="0">
                <a:solidFill>
                  <a:srgbClr val="D5BE84"/>
                </a:solidFill>
              </a:rPr>
              <a:t>•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096979E-27E3-4118-8BA9-638B35AC7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67525" y="3143250"/>
            <a:ext cx="3905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C6D1DC"/>
                </a:solidFill>
              </a:defRPr>
            </a:pPr>
            <a:r>
              <a:rPr sz="1425" b="0">
                <a:solidFill>
                  <a:srgbClr val="C6D1DC"/>
                </a:solidFill>
              </a:rPr>
              <a:t>Clinical suitability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FA7D3FE-2D5B-42C1-B37B-87A96F3E1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2725" y="3657600"/>
            <a:ext cx="228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5BE84"/>
                </a:solidFill>
              </a:defRPr>
            </a:pPr>
            <a:r>
              <a:rPr sz="1650" b="0">
                <a:solidFill>
                  <a:srgbClr val="D5BE84"/>
                </a:solidFill>
              </a:rPr>
              <a:t>•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22F3288-57FB-415C-8BED-34545195A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67525" y="3638550"/>
            <a:ext cx="3905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C6D1DC"/>
                </a:solidFill>
              </a:defRPr>
            </a:pPr>
            <a:r>
              <a:rPr sz="1425" b="0">
                <a:solidFill>
                  <a:srgbClr val="C6D1DC"/>
                </a:solidFill>
              </a:rPr>
              <a:t>Permitted substitution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C64CD08-0C1B-468F-99B4-6B16403E9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2725" y="4152900"/>
            <a:ext cx="228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5BE84"/>
                </a:solidFill>
              </a:defRPr>
            </a:pPr>
            <a:r>
              <a:rPr sz="1650" b="0">
                <a:solidFill>
                  <a:srgbClr val="D5BE84"/>
                </a:solidFill>
              </a:rPr>
              <a:t>•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FAC421E-60E3-4AED-8EB2-FB04BE9B6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67525" y="4133850"/>
            <a:ext cx="3905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C6D1DC"/>
                </a:solidFill>
              </a:defRPr>
            </a:pPr>
            <a:r>
              <a:rPr sz="1425" b="0">
                <a:solidFill>
                  <a:srgbClr val="C6D1DC"/>
                </a:solidFill>
              </a:rPr>
              <a:t>Dispensing approval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DC575B7-5D4E-4492-A7F5-4EA153108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2725" y="4648200"/>
            <a:ext cx="228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5BE84"/>
                </a:solidFill>
              </a:defRPr>
            </a:pPr>
            <a:r>
              <a:rPr sz="1650" b="0">
                <a:solidFill>
                  <a:srgbClr val="D5BE84"/>
                </a:solidFill>
              </a:rPr>
              <a:t>•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A41D8A6-EA12-472E-865A-128579F0E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67525" y="4629150"/>
            <a:ext cx="3905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C6D1DC"/>
                </a:solidFill>
              </a:defRPr>
            </a:pPr>
            <a:r>
              <a:rPr sz="1425" b="0">
                <a:solidFill>
                  <a:srgbClr val="C6D1DC"/>
                </a:solidFill>
              </a:rPr>
              <a:t>Patient counselling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D81421F-55E5-4978-819C-83E3C30AF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810250"/>
            <a:ext cx="933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D5BE84"/>
                </a:solidFill>
              </a:defRPr>
            </a:pPr>
            <a:r>
              <a:rPr sz="1500" b="1">
                <a:solidFill>
                  <a:srgbClr val="D5BE84"/>
                </a:solidFill>
              </a:rPr>
              <a:t>Anthovian is designed to strengthen accountability—not automate it away.</a:t>
            </a:r>
          </a:p>
        </p:txBody>
      </p:sp>
    </p:spTree>
    <p:extLst>
      <p:ext uri="{BB962C8B-B14F-4D97-AF65-F5344CB8AC3E}">
        <p14:creationId xmlns:p14="http://schemas.microsoft.com/office/powerpoint/2010/main" val="99413514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7142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9DC0F4E-649A-4B54-8FD4-6E960FB52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975A"/>
          </a:solidFill>
          <a:ln xmlns:a="http://schemas.openxmlformats.org/drawingml/2006/main" w="0">
            <a:solidFill>
              <a:srgbClr val="B4975A"/>
            </a:solidFill>
            <a:prstDash val="solid"/>
          </a:ln>
        </p:spPr>
      </p:sp>
      <p:sp>
        <p:nvSpPr>
          <p:cNvPr id="2" name="section-8">
            <a:extLst xmlns:a="http://schemas.openxmlformats.org/drawingml/2006/main">
              <a:ext uri="{FF2B5EF4-FFF2-40B4-BE49-F238E27FC236}">
                <a16:creationId xmlns:a16="http://schemas.microsoft.com/office/drawing/2014/main" id="{4A06DBCE-4E76-40AA-B49F-7F114F7CF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857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D5BE84"/>
                </a:solidFill>
              </a:defRPr>
            </a:pPr>
            <a:r>
              <a:rPr sz="900" b="1">
                <a:solidFill>
                  <a:srgbClr val="D5BE84"/>
                </a:solidFill>
              </a:rPr>
              <a:t>CURRENT STAGE</a:t>
            </a:r>
          </a:p>
        </p:txBody>
      </p:sp>
      <p:sp>
        <p:nvSpPr>
          <p:cNvPr id="3" name="page-8">
            <a:extLst xmlns:a="http://schemas.openxmlformats.org/drawingml/2006/main">
              <a:ext uri="{FF2B5EF4-FFF2-40B4-BE49-F238E27FC236}">
                <a16:creationId xmlns:a16="http://schemas.microsoft.com/office/drawing/2014/main" id="{E69666C4-9741-4E36-84B7-721448CD3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8EA0B2"/>
                </a:solidFill>
              </a:defRPr>
            </a:pPr>
            <a:r>
              <a:rPr sz="825" b="0">
                <a:solidFill>
                  <a:srgbClr val="8EA0B2"/>
                </a:solidFill>
              </a:rPr>
              <a:t>08</a:t>
            </a:r>
          </a:p>
        </p:txBody>
      </p:sp>
      <p:sp>
        <p:nvSpPr>
          <p:cNvPr id="4" name="title-8">
            <a:extLst xmlns:a="http://schemas.openxmlformats.org/drawingml/2006/main">
              <a:ext uri="{FF2B5EF4-FFF2-40B4-BE49-F238E27FC236}">
                <a16:creationId xmlns:a16="http://schemas.microsoft.com/office/drawing/2014/main" id="{881CB73D-34C2-47AF-9061-38FD51D11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28650"/>
            <a:ext cx="10934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6F1E8"/>
                </a:solidFill>
              </a:defRPr>
            </a:pPr>
            <a:r>
              <a:rPr sz="2700" b="1">
                <a:solidFill>
                  <a:srgbClr val="F6F1E8"/>
                </a:solidFill>
              </a:rPr>
              <a:t>Research is turning assumptions into evidence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1346EE3-2D68-4E61-B4F9-A190FA013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257300"/>
            <a:ext cx="10934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4E7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67A9CFE-AE88-41CA-AAAD-460D8AEC0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24000"/>
            <a:ext cx="10572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C6D1DC"/>
                </a:solidFill>
              </a:defRPr>
            </a:pPr>
            <a:r>
              <a:rPr sz="1950" b="0">
                <a:solidFill>
                  <a:srgbClr val="C6D1DC"/>
                </a:solidFill>
              </a:rPr>
              <a:t>Anthovian is in research. Prototype work is underway, and three stakeholder surveys have been conducted.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59FAADA-4DB4-4438-BC7D-ACC77087C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571750"/>
            <a:ext cx="3333750" cy="2000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0B1D2F"/>
          </a:solidFill>
          <a:ln xmlns:a="http://schemas.openxmlformats.org/drawingml/2006/main" w="9525">
            <a:solidFill>
              <a:srgbClr val="B4975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03DCF48-6A83-489E-93C8-99093AC89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857500"/>
            <a:ext cx="285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6F1E8"/>
                </a:solidFill>
              </a:defRPr>
            </a:pPr>
            <a:r>
              <a:rPr sz="1650" b="1">
                <a:solidFill>
                  <a:srgbClr val="F6F1E8"/>
                </a:solidFill>
              </a:rPr>
              <a:t>PUBLIC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41734B3-9B8D-4086-B0A1-0A2F94F8C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371850"/>
            <a:ext cx="285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6D1DC"/>
                </a:solidFill>
              </a:defRPr>
            </a:pPr>
            <a:r>
              <a:rPr sz="1275" b="0">
                <a:solidFill>
                  <a:srgbClr val="C6D1DC"/>
                </a:solidFill>
              </a:rPr>
              <a:t>Access, trust, pricing and fulfilment expectations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6EB7378-38D3-42A1-BB0C-599CE154A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2481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D5BE84"/>
                </a:solidFill>
              </a:defRPr>
            </a:pPr>
            <a:r>
              <a:rPr sz="825" b="1">
                <a:solidFill>
                  <a:srgbClr val="D5BE84"/>
                </a:solidFill>
              </a:rPr>
              <a:t>RESULTS PENDING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3988392-0150-44D3-8F32-FF983B8F4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571750"/>
            <a:ext cx="3333750" cy="2000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0B1D2F"/>
          </a:solidFill>
          <a:ln xmlns:a="http://schemas.openxmlformats.org/drawingml/2006/main" w="9525">
            <a:solidFill>
              <a:srgbClr val="174E78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E8CCE1F-EAE0-4FE6-8971-419E03F57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857500"/>
            <a:ext cx="285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6F1E8"/>
                </a:solidFill>
              </a:defRPr>
            </a:pPr>
            <a:r>
              <a:rPr sz="1650" b="1">
                <a:solidFill>
                  <a:srgbClr val="F6F1E8"/>
                </a:solidFill>
              </a:rPr>
              <a:t>CLINICS &amp; HOSPITALS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6329F05-0083-499E-89A3-85BB43A5A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371850"/>
            <a:ext cx="285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6D1DC"/>
                </a:solidFill>
              </a:defRPr>
            </a:pPr>
            <a:r>
              <a:rPr sz="1275" b="0">
                <a:solidFill>
                  <a:srgbClr val="C6D1DC"/>
                </a:solidFill>
              </a:rPr>
              <a:t>Prescription workflow, integration and pilot readiness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EBABCD2-F9C5-4CB2-9739-83D0E2252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2481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D5BE84"/>
                </a:solidFill>
              </a:defRPr>
            </a:pPr>
            <a:r>
              <a:rPr sz="825" b="1">
                <a:solidFill>
                  <a:srgbClr val="D5BE84"/>
                </a:solidFill>
              </a:rPr>
              <a:t>RESULTS PENDING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6C24376-897D-4861-B7A2-B25D14273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571750"/>
            <a:ext cx="3333750" cy="2000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0B1D2F"/>
          </a:solidFill>
          <a:ln xmlns:a="http://schemas.openxmlformats.org/drawingml/2006/main" w="9525">
            <a:solidFill>
              <a:srgbClr val="5BAA8B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F18487B-35AC-4C3C-B23B-335E6BDF2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857500"/>
            <a:ext cx="285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6F1E8"/>
                </a:solidFill>
              </a:defRPr>
            </a:pPr>
            <a:r>
              <a:rPr sz="1650" b="1">
                <a:solidFill>
                  <a:srgbClr val="F6F1E8"/>
                </a:solidFill>
              </a:rPr>
              <a:t>PHARMACIES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38150F9-7BE1-47BC-8C62-1C4BD0E50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371850"/>
            <a:ext cx="285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6D1DC"/>
                </a:solidFill>
              </a:defRPr>
            </a:pPr>
            <a:r>
              <a:rPr sz="1275" b="0">
                <a:solidFill>
                  <a:srgbClr val="C6D1DC"/>
                </a:solidFill>
              </a:rPr>
              <a:t>Inventory, margins, fulfilment and platform value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ED176BD-B3F4-49EB-867C-3E1B69866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42481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D5BE84"/>
                </a:solidFill>
              </a:defRPr>
            </a:pPr>
            <a:r>
              <a:rPr sz="825" b="1">
                <a:solidFill>
                  <a:srgbClr val="D5BE84"/>
                </a:solidFill>
              </a:rPr>
              <a:t>RESULTS PENDING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3A86E99-4302-487A-B87F-89042E841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257800"/>
            <a:ext cx="933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D5BE84"/>
                </a:solidFill>
              </a:defRPr>
            </a:pPr>
            <a:r>
              <a:rPr sz="1575" b="1">
                <a:solidFill>
                  <a:srgbClr val="D5BE84"/>
                </a:solidFill>
              </a:rPr>
              <a:t>No traction metrics are claimed until responses are analysed and validated.</a:t>
            </a:r>
          </a:p>
        </p:txBody>
      </p:sp>
    </p:spTree>
    <p:extLst>
      <p:ext uri="{BB962C8B-B14F-4D97-AF65-F5344CB8AC3E}">
        <p14:creationId xmlns:p14="http://schemas.microsoft.com/office/powerpoint/2010/main" val="70833026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7142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2543381-C0FA-4677-A3C1-6F77F1429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975A"/>
          </a:solidFill>
          <a:ln xmlns:a="http://schemas.openxmlformats.org/drawingml/2006/main" w="0">
            <a:solidFill>
              <a:srgbClr val="B4975A"/>
            </a:solidFill>
            <a:prstDash val="solid"/>
          </a:ln>
        </p:spPr>
      </p:sp>
      <p:sp>
        <p:nvSpPr>
          <p:cNvPr id="2" name="section-9">
            <a:extLst xmlns:a="http://schemas.openxmlformats.org/drawingml/2006/main">
              <a:ext uri="{FF2B5EF4-FFF2-40B4-BE49-F238E27FC236}">
                <a16:creationId xmlns:a16="http://schemas.microsoft.com/office/drawing/2014/main" id="{BA06DCF6-D875-4946-BE7E-B052E5F27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857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D5BE84"/>
                </a:solidFill>
              </a:defRPr>
            </a:pPr>
            <a:r>
              <a:rPr sz="900" b="1">
                <a:solidFill>
                  <a:srgbClr val="D5BE84"/>
                </a:solidFill>
              </a:rPr>
              <a:t>PIPELINE</a:t>
            </a:r>
          </a:p>
        </p:txBody>
      </p:sp>
      <p:sp>
        <p:nvSpPr>
          <p:cNvPr id="3" name="page-9">
            <a:extLst xmlns:a="http://schemas.openxmlformats.org/drawingml/2006/main">
              <a:ext uri="{FF2B5EF4-FFF2-40B4-BE49-F238E27FC236}">
                <a16:creationId xmlns:a16="http://schemas.microsoft.com/office/drawing/2014/main" id="{5C881182-4F40-4D79-AAF0-C841CCD2E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8EA0B2"/>
                </a:solidFill>
              </a:defRPr>
            </a:pPr>
            <a:r>
              <a:rPr sz="825" b="0">
                <a:solidFill>
                  <a:srgbClr val="8EA0B2"/>
                </a:solidFill>
              </a:rPr>
              <a:t>09</a:t>
            </a:r>
          </a:p>
        </p:txBody>
      </p:sp>
      <p:sp>
        <p:nvSpPr>
          <p:cNvPr id="4" name="title-9">
            <a:extLst xmlns:a="http://schemas.openxmlformats.org/drawingml/2006/main">
              <a:ext uri="{FF2B5EF4-FFF2-40B4-BE49-F238E27FC236}">
                <a16:creationId xmlns:a16="http://schemas.microsoft.com/office/drawing/2014/main" id="{9A4582F5-2200-4125-9E1A-3C4449372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28650"/>
            <a:ext cx="10934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6F1E8"/>
                </a:solidFill>
              </a:defRPr>
            </a:pPr>
            <a:r>
              <a:rPr sz="2700" b="1">
                <a:solidFill>
                  <a:srgbClr val="F6F1E8"/>
                </a:solidFill>
              </a:rPr>
              <a:t>The roadmap moves from evidence to infrastructure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0BDA8CE-0DC3-4664-B370-40BFF4962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257300"/>
            <a:ext cx="10934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4E7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D118031-15CF-4E37-B0D7-CA43D5072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24000"/>
            <a:ext cx="10572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C6D1DC"/>
                </a:solidFill>
              </a:defRPr>
            </a:pPr>
            <a:r>
              <a:rPr sz="1575" b="0">
                <a:solidFill>
                  <a:srgbClr val="C6D1DC"/>
                </a:solidFill>
              </a:rPr>
              <a:t>Public direction, not proprietary methodology. No dates are attached at this stage.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DAEFBDC-05F6-4772-BB70-41EAA2308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095625"/>
            <a:ext cx="990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174E7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F2D146A-F80F-439F-AB04-75CC15A2D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47950"/>
            <a:ext cx="179070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B4975A"/>
          </a:solidFill>
          <a:ln xmlns:a="http://schemas.openxmlformats.org/drawingml/2006/main" w="9525">
            <a:solidFill>
              <a:srgbClr val="B4975A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CDA73E3-648A-4ECC-89FF-B6E6F1AA4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09875"/>
            <a:ext cx="1524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71421"/>
                </a:solidFill>
              </a:defRPr>
            </a:pPr>
            <a:r>
              <a:rPr sz="1350" b="1">
                <a:solidFill>
                  <a:srgbClr val="071421"/>
                </a:solidFill>
              </a:rPr>
              <a:t>Research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85F7662-8E4A-4D40-B539-F9B2A44C3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76600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0B1D2F"/>
                </a:solidFill>
              </a:defRPr>
            </a:pPr>
            <a:r>
              <a:rPr sz="750" b="1">
                <a:solidFill>
                  <a:srgbClr val="0B1D2F"/>
                </a:solidFill>
              </a:rPr>
              <a:t>CURRENT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FB5DBA2-F7ED-4CB1-A70D-7FFB7E03B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2647950"/>
            <a:ext cx="179070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174E78"/>
          </a:solidFill>
          <a:ln xmlns:a="http://schemas.openxmlformats.org/drawingml/2006/main" w="9525">
            <a:solidFill>
              <a:srgbClr val="B4975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5518087-55FE-40CA-A937-7E2F380E1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2809875"/>
            <a:ext cx="1524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6F1E8"/>
                </a:solidFill>
              </a:defRPr>
            </a:pPr>
            <a:r>
              <a:rPr sz="1350" b="1">
                <a:solidFill>
                  <a:srgbClr val="F6F1E8"/>
                </a:solidFill>
              </a:rPr>
              <a:t>Prototype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7287E9F-1C33-43C8-A60D-16D54EFD7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3276600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D5BE84"/>
                </a:solidFill>
              </a:defRPr>
            </a:pPr>
            <a:r>
              <a:rPr sz="750" b="1">
                <a:solidFill>
                  <a:srgbClr val="D5BE84"/>
                </a:solidFill>
              </a:rPr>
              <a:t>UNDERWAY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7176EB5-BEC7-442E-A762-7561012A3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647950"/>
            <a:ext cx="179070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0B1D2F"/>
          </a:solidFill>
          <a:ln xmlns:a="http://schemas.openxmlformats.org/drawingml/2006/main" w="9525">
            <a:solidFill>
              <a:srgbClr val="B4975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017FBA9-007D-4FEA-969A-44AAD0547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809875"/>
            <a:ext cx="1524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6F1E8"/>
                </a:solidFill>
              </a:defRPr>
            </a:pPr>
            <a:r>
              <a:rPr sz="1350" b="1">
                <a:solidFill>
                  <a:srgbClr val="F6F1E8"/>
                </a:solidFill>
              </a:rPr>
              <a:t>Controlled pilot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10A2669-CD97-458C-A1F5-1F29A082A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276600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D5BE84"/>
                </a:solidFill>
              </a:defRPr>
            </a:pPr>
            <a:r>
              <a:rPr sz="750" b="1">
                <a:solidFill>
                  <a:srgbClr val="D5BE84"/>
                </a:solidFill>
              </a:rPr>
              <a:t>PLANNED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9E13C2E-0CA9-409C-98D8-487CAC0FD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647950"/>
            <a:ext cx="179070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0B1D2F"/>
          </a:solidFill>
          <a:ln xmlns:a="http://schemas.openxmlformats.org/drawingml/2006/main" w="9525">
            <a:solidFill>
              <a:srgbClr val="B4975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50A91E1-5CAB-47E2-B861-AB791FEF6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809875"/>
            <a:ext cx="1524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6F1E8"/>
                </a:solidFill>
              </a:defRPr>
            </a:pPr>
            <a:r>
              <a:rPr sz="1350" b="1">
                <a:solidFill>
                  <a:srgbClr val="F6F1E8"/>
                </a:solidFill>
              </a:rPr>
              <a:t>Commercial launch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15BF491-B4CB-4541-B2BB-B4A3E0983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276600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D5BE84"/>
                </a:solidFill>
              </a:defRPr>
            </a:pPr>
            <a:r>
              <a:rPr sz="750" b="1">
                <a:solidFill>
                  <a:srgbClr val="D5BE84"/>
                </a:solidFill>
              </a:rPr>
              <a:t>PLANNED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F3A166C-4BA8-49A5-A467-89F5C42CF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2647950"/>
            <a:ext cx="179070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0B1D2F"/>
          </a:solidFill>
          <a:ln xmlns:a="http://schemas.openxmlformats.org/drawingml/2006/main" w="9525">
            <a:solidFill>
              <a:srgbClr val="8EA0B2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6CC5511-325E-4314-931C-7CAB1359D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2809875"/>
            <a:ext cx="1524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6F1E8"/>
                </a:solidFill>
              </a:defRPr>
            </a:pPr>
            <a:r>
              <a:rPr sz="1350" b="1">
                <a:solidFill>
                  <a:srgbClr val="F6F1E8"/>
                </a:solidFill>
              </a:rPr>
              <a:t>Thailand expansion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E1BDA79-1A57-46BE-94E3-EEE2759D0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3276600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8EA0B2"/>
                </a:solidFill>
              </a:defRPr>
            </a:pPr>
            <a:r>
              <a:rPr sz="750" b="1">
                <a:solidFill>
                  <a:srgbClr val="8EA0B2"/>
                </a:solidFill>
              </a:rPr>
              <a:t>EXPLORATORY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C6EA181-DBE8-47B5-9D0A-5A11932AB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76700"/>
            <a:ext cx="1562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8EA0B2"/>
                </a:solidFill>
              </a:defRPr>
            </a:pPr>
            <a:r>
              <a:rPr sz="1050" b="0">
                <a:solidFill>
                  <a:srgbClr val="8EA0B2"/>
                </a:solidFill>
              </a:rPr>
              <a:t>Survey evidence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4602BEF-09C5-4864-8406-D716207EC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4076700"/>
            <a:ext cx="1562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8EA0B2"/>
                </a:solidFill>
              </a:defRPr>
            </a:pPr>
            <a:r>
              <a:rPr sz="1050" b="0">
                <a:solidFill>
                  <a:srgbClr val="8EA0B2"/>
                </a:solidFill>
              </a:rPr>
              <a:t>Concept validation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B59A285-F1E9-47D8-BC8A-6F9541376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4076700"/>
            <a:ext cx="1562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8EA0B2"/>
                </a:solidFill>
              </a:defRPr>
            </a:pPr>
            <a:r>
              <a:rPr sz="1050" b="0">
                <a:solidFill>
                  <a:srgbClr val="8EA0B2"/>
                </a:solidFill>
              </a:rPr>
              <a:t>Partner workflow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A771F52-7564-4C29-8A40-B499E7718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076700"/>
            <a:ext cx="1562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8EA0B2"/>
                </a:solidFill>
              </a:defRPr>
            </a:pPr>
            <a:r>
              <a:rPr sz="1050" b="0">
                <a:solidFill>
                  <a:srgbClr val="8EA0B2"/>
                </a:solidFill>
              </a:rPr>
              <a:t>Measured rollout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261E0AE-5E22-4FC3-9606-BDD252F45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4076700"/>
            <a:ext cx="1562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8EA0B2"/>
                </a:solidFill>
              </a:defRPr>
            </a:pPr>
            <a:r>
              <a:rPr sz="1050" b="0">
                <a:solidFill>
                  <a:srgbClr val="8EA0B2"/>
                </a:solidFill>
              </a:rPr>
              <a:t>National reach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D558733-211D-456B-9FF7-190AAFA52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191125"/>
            <a:ext cx="9563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D5BE84"/>
                </a:solidFill>
              </a:defRPr>
            </a:pPr>
            <a:r>
              <a:rPr sz="1650" b="1">
                <a:solidFill>
                  <a:srgbClr val="D5BE84"/>
                </a:solidFill>
              </a:rPr>
              <a:t>Success is defined by safety, fill rate, verified availability, transparent pricing and reliable fulfilment.</a:t>
            </a:r>
          </a:p>
        </p:txBody>
      </p:sp>
    </p:spTree>
    <p:extLst>
      <p:ext uri="{BB962C8B-B14F-4D97-AF65-F5344CB8AC3E}">
        <p14:creationId xmlns:p14="http://schemas.microsoft.com/office/powerpoint/2010/main" val="127382085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2026-08-31T04:06:47.6200000Z</dcterms:created>
  <dcterms:modified xsi:type="dcterms:W3CDTF">2026-08-31T04:06:47.6200000Z</dcterms:modified>
</coreProperties>
</file>